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80F55E-B677-4F57-8664-725FC2E21139}">
  <a:tblStyle styleId="{2F80F55E-B677-4F57-8664-725FC2E21139}" styleName="Table_0">
    <a:wholeTbl>
      <a:tcTxStyle b="off" i="off">
        <a:font>
          <a:latin typeface="Arial"/>
          <a:ea typeface="Arial"/>
          <a:cs typeface="Arial"/>
        </a:font>
        <a:schemeClr val="dk1"/>
      </a:tcTxStyle>
      <a:tcStyle>
        <a:tcBdr>
          <a:left>
            <a:ln w="12700" cap="flat">
              <a:solidFill>
                <a:schemeClr val="accent1"/>
              </a:solidFill>
              <a:prstDash val="solid"/>
              <a:round/>
              <a:headEnd type="none" w="med" len="med"/>
              <a:tailEnd type="none" w="med" len="med"/>
            </a:ln>
          </a:left>
          <a:right>
            <a:ln w="12700" cap="flat">
              <a:solidFill>
                <a:schemeClr val="accent1"/>
              </a:solidFill>
              <a:prstDash val="solid"/>
              <a:round/>
              <a:headEnd type="none" w="med" len="med"/>
              <a:tailEnd type="none" w="med" len="med"/>
            </a:ln>
          </a:right>
          <a:top>
            <a:ln w="12700" cap="flat">
              <a:solidFill>
                <a:schemeClr val="accent1"/>
              </a:solidFill>
              <a:prstDash val="solid"/>
              <a:round/>
              <a:headEnd type="none" w="med" len="med"/>
              <a:tailEnd type="none" w="med" len="med"/>
            </a:ln>
          </a:top>
          <a:bottom>
            <a:ln w="12700" cap="flat">
              <a:solidFill>
                <a:schemeClr val="accent1"/>
              </a:solidFill>
              <a:prstDash val="solid"/>
              <a:round/>
              <a:headEnd type="none" w="med" len="med"/>
              <a:tailEnd type="none" w="med" len="med"/>
            </a:ln>
          </a:bottom>
          <a:insideH>
            <a:ln w="12700" cap="flat">
              <a:solidFill>
                <a:schemeClr val="accent1"/>
              </a:solidFill>
              <a:prstDash val="solid"/>
              <a:round/>
              <a:headEnd type="none" w="med" len="med"/>
              <a:tailEnd type="none" w="med" len="med"/>
            </a:ln>
          </a:insideH>
          <a:insideV>
            <a:ln w="12700" cap="flat">
              <a:solidFill>
                <a:schemeClr val="accen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tcStyle>
        <a:tcBdr/>
      </a:tcStyle>
    </a:lastCol>
    <a:firstCol>
      <a:tcTxStyle b="on" i="off"/>
      <a:tcStyle>
        <a:tcBdr/>
      </a:tcStyle>
    </a:firstCol>
    <a:lastRow>
      <a:tcTxStyle b="on" i="off"/>
      <a:tcStyle>
        <a:tcBdr>
          <a:top>
            <a:ln w="25400" cap="flat">
              <a:solidFill>
                <a:schemeClr val="accent1"/>
              </a:solidFill>
              <a:prstDash val="solid"/>
              <a:round/>
              <a:headEnd type="none" w="med" len="med"/>
              <a:tailEnd type="none" w="med" len="med"/>
            </a:ln>
          </a:top>
        </a:tcBdr>
        <a:fill>
          <a:solidFill>
            <a:srgbClr val="EFF3F9"/>
          </a:solidFill>
        </a:fill>
      </a:tcStyle>
    </a:lastRow>
    <a:firstRow>
      <a:tcTxStyle b="on" i="off"/>
      <a:tcStyle>
        <a:tcBdr/>
        <a:fill>
          <a:solidFill>
            <a:srgbClr val="EFF3F9"/>
          </a:solidFill>
        </a:fill>
      </a:tcStyle>
    </a:firstRow>
  </a:tblStyle>
  <a:tblStyle styleId="{F3824575-A41D-4370-8280-7EE8CF16D9C0}" styleName="Table_1">
    <a:wholeTbl>
      <a:tcTxStyle b="off" i="off">
        <a:font>
          <a:latin typeface="Arial"/>
          <a:ea typeface="Arial"/>
          <a:cs typeface="Arial"/>
        </a:font>
        <a:schemeClr val="dk1"/>
      </a:tcTxStyle>
      <a:tcStyle>
        <a:tcBdr>
          <a:left>
            <a:ln w="12700" cap="flat">
              <a:solidFill>
                <a:schemeClr val="accent1"/>
              </a:solidFill>
              <a:prstDash val="solid"/>
              <a:round/>
              <a:headEnd type="none" w="med" len="med"/>
              <a:tailEnd type="none" w="med" len="med"/>
            </a:ln>
          </a:left>
          <a:right>
            <a:ln w="12700" cap="flat">
              <a:solidFill>
                <a:schemeClr val="accent1"/>
              </a:solidFill>
              <a:prstDash val="solid"/>
              <a:round/>
              <a:headEnd type="none" w="med" len="med"/>
              <a:tailEnd type="none" w="med" len="med"/>
            </a:ln>
          </a:right>
          <a:top>
            <a:ln w="12700" cap="flat">
              <a:solidFill>
                <a:schemeClr val="accent1"/>
              </a:solidFill>
              <a:prstDash val="solid"/>
              <a:round/>
              <a:headEnd type="none" w="med" len="med"/>
              <a:tailEnd type="none" w="med" len="med"/>
            </a:ln>
          </a:top>
          <a:bottom>
            <a:ln w="12700" cap="flat">
              <a:solidFill>
                <a:schemeClr val="accent1"/>
              </a:solidFill>
              <a:prstDash val="solid"/>
              <a:round/>
              <a:headEnd type="none" w="med" len="med"/>
              <a:tailEnd type="none" w="med" len="med"/>
            </a:ln>
          </a:bottom>
          <a:insideH>
            <a:ln w="12700" cap="flat">
              <a:solidFill>
                <a:schemeClr val="accent1"/>
              </a:solidFill>
              <a:prstDash val="solid"/>
              <a:round/>
              <a:headEnd type="none" w="med" len="med"/>
              <a:tailEnd type="none" w="med" len="med"/>
            </a:ln>
          </a:insideH>
          <a:insideV>
            <a:ln w="12700" cap="flat">
              <a:solidFill>
                <a:schemeClr val="accen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tcStyle>
        <a:tcBdr/>
      </a:tcStyle>
    </a:lastCol>
    <a:firstCol>
      <a:tcTxStyle b="on" i="off"/>
      <a:tcStyle>
        <a:tcBdr/>
      </a:tcStyle>
    </a:firstCol>
    <a:lastRow>
      <a:tcTxStyle b="on" i="off"/>
      <a:tcStyle>
        <a:tcBdr>
          <a:top>
            <a:ln w="25400" cap="flat">
              <a:solidFill>
                <a:schemeClr val="accent1"/>
              </a:solidFill>
              <a:prstDash val="solid"/>
              <a:round/>
              <a:headEnd type="none" w="med" len="med"/>
              <a:tailEnd type="none" w="med" len="med"/>
            </a:ln>
          </a:top>
        </a:tcBdr>
        <a:fill>
          <a:solidFill>
            <a:srgbClr val="EFF3F9"/>
          </a:solidFill>
        </a:fill>
      </a:tcStyle>
    </a:lastRow>
    <a:firstRow>
      <a:tcTxStyle b="on" i="off"/>
      <a:tcStyle>
        <a:tcBdr/>
        <a:fill>
          <a:solidFill>
            <a:srgbClr val="EFF3F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36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10919528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ichigan.gov/documents/mdch/DCH-1315-Healthy_Michigan_Assessment-FINAL-WEB-COPY_452123_7.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michigan.gov/documents/mdch/DCH-1315-Healthy_Michigan_Assessment-FINAL-WEB-COPY_452120_7.doc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400550"/>
            <a:ext cx="5486399" cy="44310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None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  This presentation is at the 6</a:t>
            </a:r>
            <a:r>
              <a:rPr lang="en-US" sz="1200" b="0" i="0" u="none" strike="noStrike" cap="none" baseline="30000">
                <a:solidFill>
                  <a:schemeClr val="dk1"/>
                </a:solidFill>
                <a:latin typeface="Calibri"/>
                <a:ea typeface="Calibri"/>
                <a:cs typeface="Calibri"/>
                <a:sym typeface="Calibri"/>
              </a:rPr>
              <a:t>th</a:t>
            </a:r>
            <a:r>
              <a:rPr lang="en-US" sz="1200" b="0" i="0" u="none" strike="noStrike" cap="none" baseline="0">
                <a:solidFill>
                  <a:schemeClr val="dk1"/>
                </a:solidFill>
                <a:latin typeface="Calibri"/>
                <a:ea typeface="Calibri"/>
                <a:cs typeface="Calibri"/>
                <a:sym typeface="Calibri"/>
              </a:rPr>
              <a:t> grade reading level.</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Customize with your clinic or organization name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Have people introduce self by first name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Working agreements:</a:t>
            </a:r>
          </a:p>
          <a:p>
            <a:pPr marL="228600" marR="0" lvl="0" indent="-228600" algn="l" rtl="0">
              <a:spcBef>
                <a:spcPts val="0"/>
              </a:spcBef>
              <a:buClr>
                <a:schemeClr val="dk1"/>
              </a:buClr>
              <a:buSzPct val="100000"/>
              <a:buFont typeface="Calibri"/>
              <a:buAutoNum type="arabicPeriod"/>
            </a:pPr>
            <a:r>
              <a:rPr lang="en-US" sz="1200" b="0" i="0" u="none" strike="noStrike" cap="none" baseline="0">
                <a:solidFill>
                  <a:schemeClr val="dk1"/>
                </a:solidFill>
                <a:latin typeface="Calibri"/>
                <a:ea typeface="Calibri"/>
                <a:cs typeface="Calibri"/>
                <a:sym typeface="Calibri"/>
              </a:rPr>
              <a:t>Because we are a small group, you can ask questions throughout</a:t>
            </a:r>
          </a:p>
          <a:p>
            <a:pPr marL="228600" marR="0" lvl="0" indent="-228600" algn="l" rtl="0">
              <a:spcBef>
                <a:spcPts val="0"/>
              </a:spcBef>
              <a:buClr>
                <a:schemeClr val="dk1"/>
              </a:buClr>
              <a:buSzPct val="100000"/>
              <a:buFont typeface="Calibri"/>
              <a:buAutoNum type="arabicPeriod"/>
            </a:pPr>
            <a:r>
              <a:rPr lang="en-US" sz="1200" b="0" i="0" u="none" strike="noStrike" cap="none" baseline="0">
                <a:solidFill>
                  <a:schemeClr val="dk1"/>
                </a:solidFill>
                <a:latin typeface="Calibri"/>
                <a:ea typeface="Calibri"/>
                <a:cs typeface="Calibri"/>
                <a:sym typeface="Calibri"/>
              </a:rPr>
              <a:t>Because we have 30 minutes, I may have to put some questions in the parking lot to address at the end or one on one</a:t>
            </a:r>
          </a:p>
          <a:p>
            <a:pPr marL="228600" marR="0" lvl="0" indent="-228600" algn="l" rtl="0">
              <a:spcBef>
                <a:spcPts val="0"/>
              </a:spcBef>
              <a:buClr>
                <a:schemeClr val="dk1"/>
              </a:buClr>
              <a:buSzPct val="100000"/>
              <a:buFont typeface="Calibri"/>
              <a:buAutoNum type="arabicPeriod"/>
            </a:pPr>
            <a:r>
              <a:rPr lang="en-US" sz="1200" b="0" i="0" u="none" strike="noStrike" cap="none" baseline="0">
                <a:solidFill>
                  <a:schemeClr val="dk1"/>
                </a:solidFill>
                <a:latin typeface="Calibri"/>
                <a:ea typeface="Calibri"/>
                <a:cs typeface="Calibri"/>
                <a:sym typeface="Calibri"/>
              </a:rPr>
              <a:t>Only share what you feel comfortable sharing – or it can wait till one on one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NOTES: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These are the basics for part one of the presentations.  </a:t>
            </a:r>
          </a:p>
          <a:p>
            <a:pPr marL="0" marR="0" lvl="0" indent="0" algn="l" rtl="0">
              <a:spcBef>
                <a:spcPts val="0"/>
              </a:spcBef>
              <a:buSzPct val="25000"/>
              <a:buNone/>
            </a:pPr>
            <a:r>
              <a:rPr lang="en-US" sz="1200" b="1" i="0" u="sng" strike="noStrike" cap="none" baseline="0">
                <a:solidFill>
                  <a:schemeClr val="dk1"/>
                </a:solidFill>
                <a:latin typeface="Calibri"/>
                <a:ea typeface="Calibri"/>
                <a:cs typeface="Calibri"/>
                <a:sym typeface="Calibri"/>
              </a:rPr>
              <a:t>Patients/Consumers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Module 1 - Enrollment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Eligibility – born in U.S. or legal resident care/alien card</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Getting Mail</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Forms to keep</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Module 2 – Understanding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Rights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Choices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Responsibilities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Module 3 – Using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“How to” at the Dr.</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“How to” at the Pharmacy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“How to” with other benefits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How to pay (Cabrini Clinic is willing to be a payment center)</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95" name="Shape 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219225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Chart comparing plans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  Teach them how to read chart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F/U with enrollment specialist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Goal is to keep them from getting overwhelmed with the data</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People’s needs are different so you have choices.  What might be best for you, might not be best for another person.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73712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Script:  So how do you prevent problems before they happen and make an effort to be the most healthy you can be? Primary Care!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Primary care is where you receive your everyday care including annual checkups, sick visits, screenings and immunizations. Usually your primary physician is the doctor that you go to first and can be various types of doctors.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It is important to have a good relationship with your primary care doctor. When considering a primary care physician, it is important to take into consideration their office location, how close is it to you home?, do they accept your insurance plan?, do you feel comfortable with the doctor and do you feel like there is good doctor- patient communication, do they speak your native language?, are they part of a network and which doctors are in their network?</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As you can see, there are many considerations that need to be made when choosing a primary care doctor and it is important that they are accessible and you are comfortable because that will promote better health outcomes for you and your family. </a:t>
            </a:r>
          </a:p>
        </p:txBody>
      </p:sp>
      <p:sp>
        <p:nvSpPr>
          <p:cNvPr id="198" name="Shape 19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24222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HANDOUT:</a:t>
            </a: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TOOLKIT:  After this slide you could have them turn to someone next to them and share – the most important things about a doctor’s office for me are? (where they can prioritize which of these are most important for them, individually, to consider)</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Do they accept your insurance – Healthy Michigan</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Location – can you easily get to their office for appointments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Gender – do you have a preference for male or female doctor</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Language – does the staff speak your language or have translation available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One stop facility – can you get a lot of things you need in one place (e.g. doctor, medication, etc.)</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Referral network – if they are a specialist are they part of your referral network (</a:t>
            </a:r>
            <a:r>
              <a:rPr lang="en-US" sz="1200" b="0" i="1" u="none" strike="noStrike" cap="none" baseline="0">
                <a:solidFill>
                  <a:schemeClr val="dk1"/>
                </a:solidFill>
                <a:latin typeface="Calibri"/>
                <a:ea typeface="Calibri"/>
                <a:cs typeface="Calibri"/>
                <a:sym typeface="Calibri"/>
              </a:rPr>
              <a:t>this might be a confusing concept</a:t>
            </a:r>
            <a:r>
              <a:rPr lang="en-US" sz="1200" b="0" i="0" u="none" strike="noStrike" cap="none" baseline="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Comfortable communication -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Ethnicity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Hours of operation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Idea - So when you think about connecting with a Doctor, what are the most important things to you?  Think about it and turn to someone next to you.</a:t>
            </a:r>
          </a:p>
        </p:txBody>
      </p:sp>
      <p:sp>
        <p:nvSpPr>
          <p:cNvPr id="213" name="Shape 2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94805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Maybe….Choosing Wisely handout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Go over a doctor appointment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How to request records. – Why it is important?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How to talk to a Doctor/Nurse Practioner or PA  (may opt for short video online)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Offer support by giving them a phone number for social work or case manager.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If needed, share with them the choosing wisely handout that shows what to take to the Dr. </a:t>
            </a:r>
          </a:p>
        </p:txBody>
      </p:sp>
      <p:sp>
        <p:nvSpPr>
          <p:cNvPr id="222" name="Shape 22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899430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Hand out copy of HRA</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  Describe why this is important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Remind them, it comes in the mail</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Can begin to fill it out right away</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9" name="Shape 22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44678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8" name="Shape 238"/>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220348" marR="220348" lvl="0" indent="-4448" algn="l" rtl="0">
              <a:lnSpc>
                <a:spcPct val="150000"/>
              </a:lnSpc>
              <a:spcBef>
                <a:spcPts val="0"/>
              </a:spcBef>
              <a:spcAft>
                <a:spcPts val="1123"/>
              </a:spcAft>
              <a:buSzPct val="25000"/>
              <a:buNone/>
            </a:pPr>
            <a:r>
              <a:rPr lang="en-US" sz="1200" b="0" i="1" u="none" strike="noStrike" cap="none" baseline="0">
                <a:solidFill>
                  <a:schemeClr val="dk1"/>
                </a:solidFill>
                <a:latin typeface="Calibri"/>
                <a:ea typeface="Calibri"/>
                <a:cs typeface="Calibri"/>
                <a:sym typeface="Calibri"/>
              </a:rPr>
              <a:t>HANDOUT:  FPL chart – only HMP sections,  MAY BE SITE SPECIFIC</a:t>
            </a:r>
          </a:p>
          <a:p>
            <a:pPr marL="220348" marR="220348" lvl="0" indent="-4448" algn="l" rtl="0">
              <a:lnSpc>
                <a:spcPct val="150000"/>
              </a:lnSpc>
              <a:spcBef>
                <a:spcPts val="0"/>
              </a:spcBef>
              <a:spcAft>
                <a:spcPts val="1123"/>
              </a:spcAft>
              <a:buSzPct val="25000"/>
              <a:buNone/>
            </a:pPr>
            <a:r>
              <a:rPr lang="en-US" sz="1200" b="0" i="1" u="none" strike="noStrike" cap="none" baseline="0">
                <a:solidFill>
                  <a:schemeClr val="dk1"/>
                </a:solidFill>
                <a:latin typeface="Calibri"/>
                <a:ea typeface="Calibri"/>
                <a:cs typeface="Calibri"/>
                <a:sym typeface="Calibri"/>
              </a:rPr>
              <a:t>TOOLKIT:  </a:t>
            </a:r>
          </a:p>
          <a:p>
            <a:pPr marL="220348" marR="220348" lvl="0" indent="-4448" algn="l" rtl="0">
              <a:lnSpc>
                <a:spcPct val="150000"/>
              </a:lnSpc>
              <a:spcBef>
                <a:spcPts val="0"/>
              </a:spcBef>
              <a:spcAft>
                <a:spcPts val="1123"/>
              </a:spcAft>
              <a:buSzPct val="25000"/>
              <a:buNone/>
            </a:pPr>
            <a:r>
              <a:rPr lang="en-US" sz="1200" b="0" i="1" u="none" strike="noStrike" cap="none" baseline="0">
                <a:solidFill>
                  <a:schemeClr val="dk1"/>
                </a:solidFill>
                <a:latin typeface="Calibri"/>
                <a:ea typeface="Calibri"/>
                <a:cs typeface="Calibri"/>
                <a:sym typeface="Calibri"/>
              </a:rPr>
              <a:t>Only USE the FPL chart if you are comfortable using it.  Otherwise, skip it. </a:t>
            </a:r>
          </a:p>
          <a:p>
            <a:pPr marL="220348" marR="220348" lvl="0" indent="-4448" algn="l" rtl="0">
              <a:lnSpc>
                <a:spcPct val="150000"/>
              </a:lnSpc>
              <a:spcBef>
                <a:spcPts val="0"/>
              </a:spcBef>
              <a:spcAft>
                <a:spcPts val="0"/>
              </a:spcAft>
              <a:buNone/>
            </a:pPr>
            <a:endParaRPr sz="1200" b="0" i="1" u="none" strike="noStrike" cap="none" baseline="0">
              <a:solidFill>
                <a:schemeClr val="dk1"/>
              </a:solidFill>
              <a:latin typeface="Calibri"/>
              <a:ea typeface="Calibri"/>
              <a:cs typeface="Calibri"/>
              <a:sym typeface="Calibri"/>
            </a:endParaRPr>
          </a:p>
          <a:p>
            <a:pPr marL="391798" marR="220348" lvl="0" indent="-175898" algn="l" rtl="0">
              <a:lnSpc>
                <a:spcPct val="150000"/>
              </a:lnSpc>
              <a:spcBef>
                <a:spcPts val="1123"/>
              </a:spcBef>
              <a:spcAft>
                <a:spcPts val="0"/>
              </a:spcAft>
              <a:buClr>
                <a:schemeClr val="dk1"/>
              </a:buClr>
              <a:buSzPct val="68750"/>
              <a:buFont typeface="Arial"/>
              <a:buChar char="•"/>
            </a:pPr>
            <a:r>
              <a:rPr lang="en-US" sz="1200" b="0" i="0" u="none" strike="noStrike" cap="none" baseline="0">
                <a:solidFill>
                  <a:schemeClr val="dk1"/>
                </a:solidFill>
                <a:latin typeface="Calibri"/>
                <a:ea typeface="Calibri"/>
                <a:cs typeface="Calibri"/>
                <a:sym typeface="Calibri"/>
              </a:rPr>
              <a:t>Those with incomes between 100% and 133% of the federal poverty level will contribute 2% of their annual income for cost sharing purposes</a:t>
            </a:r>
          </a:p>
          <a:p>
            <a:pPr marL="391798" marR="220348" lvl="0" indent="-175898" algn="l" rtl="0">
              <a:lnSpc>
                <a:spcPct val="150000"/>
              </a:lnSpc>
              <a:spcBef>
                <a:spcPts val="1123"/>
              </a:spcBef>
              <a:spcAft>
                <a:spcPts val="0"/>
              </a:spcAft>
              <a:buClr>
                <a:schemeClr val="dk1"/>
              </a:buClr>
              <a:buSzPct val="68750"/>
              <a:buFont typeface="Arial"/>
              <a:buChar char="•"/>
            </a:pPr>
            <a:r>
              <a:rPr lang="en-US" sz="1200" b="0" i="0" u="none" strike="noStrike" cap="none" baseline="0">
                <a:solidFill>
                  <a:schemeClr val="dk1"/>
                </a:solidFill>
                <a:latin typeface="Calibri"/>
                <a:ea typeface="Calibri"/>
                <a:cs typeface="Calibri"/>
                <a:sym typeface="Calibri"/>
              </a:rPr>
              <a:t>Annual contributions and copays can be reduced by maintaining or addressing healthy behaviors, such as smoking cessation</a:t>
            </a:r>
          </a:p>
          <a:p>
            <a:pPr marL="391798" marR="220348" lvl="0" indent="-175898" algn="l" rtl="0">
              <a:lnSpc>
                <a:spcPct val="150000"/>
              </a:lnSpc>
              <a:spcBef>
                <a:spcPts val="1123"/>
              </a:spcBef>
              <a:spcAft>
                <a:spcPts val="0"/>
              </a:spcAft>
              <a:buClr>
                <a:schemeClr val="dk1"/>
              </a:buClr>
              <a:buSzPct val="68750"/>
              <a:buFont typeface="Arial"/>
              <a:buChar char="•"/>
            </a:pPr>
            <a:r>
              <a:rPr lang="en-US" sz="1200" b="0" i="0" u="none" strike="noStrike" cap="none" baseline="0">
                <a:solidFill>
                  <a:schemeClr val="dk1"/>
                </a:solidFill>
                <a:latin typeface="Calibri"/>
                <a:ea typeface="Calibri"/>
                <a:cs typeface="Calibri"/>
                <a:sym typeface="Calibri"/>
              </a:rPr>
              <a:t>Copays will not be required for certain services that help individuals get or stay healthy, like preventive services and services that help manage a chronic condition</a:t>
            </a:r>
          </a:p>
          <a:p>
            <a:pPr marL="391798" marR="220348" lvl="0" indent="-175898" algn="l" rtl="0">
              <a:lnSpc>
                <a:spcPct val="150000"/>
              </a:lnSpc>
              <a:spcBef>
                <a:spcPts val="1123"/>
              </a:spcBef>
              <a:spcAft>
                <a:spcPts val="0"/>
              </a:spcAft>
              <a:buClr>
                <a:schemeClr val="dk1"/>
              </a:buClr>
              <a:buSzPct val="68750"/>
              <a:buFont typeface="Arial"/>
              <a:buChar char="•"/>
            </a:pPr>
            <a:r>
              <a:rPr lang="en-US" sz="1200" b="0" i="0" u="none" strike="noStrike" cap="none" baseline="0">
                <a:solidFill>
                  <a:schemeClr val="dk1"/>
                </a:solidFill>
                <a:latin typeface="Calibri"/>
                <a:ea typeface="Calibri"/>
                <a:cs typeface="Calibri"/>
                <a:sym typeface="Calibri"/>
              </a:rPr>
              <a:t>Who can be a mailing location?</a:t>
            </a:r>
          </a:p>
          <a:p>
            <a:pPr marL="220348" marR="220348" lvl="0" indent="-4448" algn="l" rtl="0">
              <a:lnSpc>
                <a:spcPct val="150000"/>
              </a:lnSpc>
              <a:spcBef>
                <a:spcPts val="1123"/>
              </a:spcBef>
              <a:spcAft>
                <a:spcPts val="1123"/>
              </a:spcAft>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220348" marR="220348" lvl="0" indent="-4448" algn="l" rtl="0">
              <a:lnSpc>
                <a:spcPct val="150000"/>
              </a:lnSpc>
              <a:spcBef>
                <a:spcPts val="0"/>
              </a:spcBef>
              <a:spcAft>
                <a:spcPts val="1123"/>
              </a:spcAft>
              <a:buNone/>
            </a:pPr>
            <a:endParaRPr sz="1200" b="0" i="0" u="none" strike="noStrike" cap="none" baseline="0">
              <a:solidFill>
                <a:schemeClr val="dk1"/>
              </a:solidFill>
              <a:latin typeface="Calibri"/>
              <a:ea typeface="Calibri"/>
              <a:cs typeface="Calibri"/>
              <a:sym typeface="Calibri"/>
            </a:endParaRPr>
          </a:p>
          <a:p>
            <a:pPr marL="220348" marR="220348" lvl="0" indent="-4448" algn="l" rtl="0">
              <a:lnSpc>
                <a:spcPct val="150000"/>
              </a:lnSpc>
              <a:spcBef>
                <a:spcPts val="0"/>
              </a:spcBef>
              <a:spcAft>
                <a:spcPts val="1123"/>
              </a:spcAft>
              <a:buSzPct val="25000"/>
              <a:buNone/>
            </a:pPr>
            <a:r>
              <a:rPr lang="en-US" sz="1200" b="0" i="0" u="none" strike="noStrike" cap="none" baseline="0">
                <a:solidFill>
                  <a:schemeClr val="dk1"/>
                </a:solidFill>
                <a:latin typeface="Calibri"/>
                <a:ea typeface="Calibri"/>
                <a:cs typeface="Calibri"/>
                <a:sym typeface="Calibri"/>
              </a:rPr>
              <a:t>The Healthy Michigan Plan has small copays for services received unlike traditional Medicaid which did not hav copays. Most copays will be paid through a special health care account called the MI Health Account. The monthly amount you pay will be evaluated and determined based on the services you receive in the first 6 months. You will get more information about your MI Health Account, co-pays and contributions from your health plan.Those with incomes between 100% and 133% of the FPL will contribute 2% of their annual income for cost sharing purposes. </a:t>
            </a:r>
          </a:p>
          <a:p>
            <a:pPr marL="220348" marR="220348" lvl="0" indent="-4448" algn="l" rtl="0">
              <a:lnSpc>
                <a:spcPct val="150000"/>
              </a:lnSpc>
              <a:spcBef>
                <a:spcPts val="0"/>
              </a:spcBef>
              <a:spcAft>
                <a:spcPts val="1123"/>
              </a:spcAft>
              <a:buSzPct val="25000"/>
              <a:buNone/>
            </a:pPr>
            <a:r>
              <a:rPr lang="en-US" sz="1200" b="0" i="0" u="none" strike="noStrike" cap="none" baseline="0">
                <a:solidFill>
                  <a:schemeClr val="dk1"/>
                </a:solidFill>
                <a:latin typeface="Calibri"/>
                <a:ea typeface="Calibri"/>
                <a:cs typeface="Calibri"/>
                <a:sym typeface="Calibri"/>
              </a:rPr>
              <a:t>Annual contributions and co-pays can be reduced by maintaining or addressing healthy behaviors such as quitting smoking, and co-pays will not be required for certain services that help you get or stay healthy, like preventive services and services that help you manage a chronic condition.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9588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6" name="Shape 246"/>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HANDOUT:   </a:t>
            </a:r>
            <a:r>
              <a:rPr lang="en-US" sz="1200" b="0" i="0" u="none" strike="noStrike" cap="none" baseline="0">
                <a:solidFill>
                  <a:schemeClr val="dk1"/>
                </a:solidFill>
                <a:latin typeface="Calibri"/>
                <a:ea typeface="Calibri"/>
                <a:cs typeface="Calibri"/>
                <a:sym typeface="Calibri"/>
              </a:rPr>
              <a:t>Copay table</a:t>
            </a:r>
          </a:p>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TOOLKIT: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DECRIBE Covered Services</a:t>
            </a:r>
          </a:p>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Copay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Physician Office Visits (including Free-Standing Urgent Care Centers); Podiatric Visits; Vision Visits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$ 2</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Outpatient Hospital Clinic Visit; Chiropractic Visits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$ 1</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Emergency Room Visit for Non-Emergency Services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There is no copayment for </a:t>
            </a:r>
            <a:r>
              <a:rPr lang="en-US" sz="1200" b="1" i="0" u="none" strike="noStrike" cap="none" baseline="0">
                <a:solidFill>
                  <a:schemeClr val="dk1"/>
                </a:solidFill>
                <a:latin typeface="Calibri"/>
                <a:ea typeface="Calibri"/>
                <a:cs typeface="Calibri"/>
                <a:sym typeface="Calibri"/>
              </a:rPr>
              <a:t>true emergency services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$ 3</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Inpatient Hospital Stay (with the exception of emergent admissions)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$ 50</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Pharmacy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$ 1 generic, $ 3 brand</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Dental Visits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$ 3</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Hearing Aids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$ 3 per aid</a:t>
            </a:r>
          </a:p>
          <a:p>
            <a:pPr marL="0" marR="0" lvl="0" indent="0" algn="l" rtl="0">
              <a:spcBef>
                <a:spcPts val="0"/>
              </a:spcBef>
              <a:buNone/>
            </a:pPr>
            <a:endParaRPr sz="1200" b="0" i="1"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Here are the copay requirements for the Healthy Michigan Plan. You see here that for physician office visits and urgent care centers, it is $2. For an outpatient hospital clinic visit, it is $1 and for emergency room visits for Non-emergency Services it is $3.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If you have an inpatient hospital stay, it is $50 a night and generic medications are a $1 for a prescription and $3 for brand name prescriptions.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As you can see, the copayments are minimal and they are there in order to require a small responsibility on the behalf of the patient to contribute towards their healthcare. </a:t>
            </a:r>
          </a:p>
        </p:txBody>
      </p:sp>
    </p:spTree>
    <p:extLst>
      <p:ext uri="{BB962C8B-B14F-4D97-AF65-F5344CB8AC3E}">
        <p14:creationId xmlns:p14="http://schemas.microsoft.com/office/powerpoint/2010/main" val="2402916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5" name="Shape 255"/>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1" u="none" strike="noStrike" cap="none" baseline="0">
                <a:solidFill>
                  <a:schemeClr val="dk1"/>
                </a:solidFill>
                <a:latin typeface="Calibri"/>
                <a:ea typeface="Calibri"/>
                <a:cs typeface="Calibri"/>
                <a:sym typeface="Calibri"/>
              </a:rPr>
              <a:t>HANDOUT:  Copay table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Describe exemptions and that they can apply for a waiver</a:t>
            </a:r>
          </a:p>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Services Exempt from Copay Requirements</a:t>
            </a:r>
          </a:p>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Groups Exempt from Copay Requirements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Emergency services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Family planning services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Pregnancy-related services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Preventive services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Federally Qualified Health Center, Rural Health Clinics, or Tribal Health Center services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Mental health specialty services and supports provided/paid through the Prepaid Inpatient Health Plan / Community Mental Health Services Program</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Mental health services provided through state psychiatric hospitals, the state Developmental Disabilities Center, and the Center for Forensic Psychiatry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Beneficiaries under age 21</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Individuals residing in a nursing facility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Individuals receiving hospice care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Native American Indians and Alaskan Natives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Women who are enrolled in the Healthy Michigan Plan and receive services through the Breast and Cervical Cancer Treatment Program.</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Beneficiaries dually eligible for Healthy Michigan Plan and Children’s Special Health Care Services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There are situations where certain services or groups do not have to pay any copays.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 can see services where copays are not required like true emergency services, preventive services, pregnancy-related services and services at FQHC’s.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Also certain groups are exempt from copayments such as beneficiaries under 21, Native American Indians and Alaskan Natives, and individuals residing in a nursing facility. </a:t>
            </a:r>
          </a:p>
        </p:txBody>
      </p:sp>
    </p:spTree>
    <p:extLst>
      <p:ext uri="{BB962C8B-B14F-4D97-AF65-F5344CB8AC3E}">
        <p14:creationId xmlns:p14="http://schemas.microsoft.com/office/powerpoint/2010/main" val="257586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Most import is to review.  If you have time:  Go to GDAHC handout and slides BEFORE summing up at this slide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Idea – Most important point – what are the most important things I don’t want to forget?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What questions do I still have?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Checking in on outcomes.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Make this a summary slide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What did we talk about today?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HMP pop in – Talked about HMP</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What you get – benefits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How many steps?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Identify your next step – enroll, pick a plan, choose a provider, HRA – changes to your plan -  what?</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On your own?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Meet with enrollment specialist?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Review terms?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Play jeopardy to check for understanding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Have each person make appt for sign up OR check their enrollment online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26308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5021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No handout but begin parking lot.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Script - Let’s talk about why we’re here. If we do our job well, what will you get from the next 30 minutes?  When we put this together, this is what we thought of</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Ask – What are you hoping to get out of today?  What are one or two things you are hoping to get from today that aren’t already here?  (Put in parking lot and determine what is better suited for one to one)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How to present - Bring in each separately</a:t>
            </a:r>
          </a:p>
          <a:p>
            <a:pPr marL="171450" marR="0" lvl="0" indent="-171450" algn="l" rtl="0">
              <a:spcBef>
                <a:spcPts val="0"/>
              </a:spcBef>
              <a:buClr>
                <a:schemeClr val="dk1"/>
              </a:buClr>
              <a:buSzPct val="100000"/>
              <a:buFont typeface="Calibri"/>
              <a:buChar char="-"/>
            </a:pPr>
            <a:r>
              <a:rPr lang="en-US" sz="1200" b="0" i="0" u="none" strike="noStrike" cap="none" baseline="0">
                <a:solidFill>
                  <a:schemeClr val="dk1"/>
                </a:solidFill>
                <a:latin typeface="Calibri"/>
                <a:ea typeface="Calibri"/>
                <a:cs typeface="Calibri"/>
                <a:sym typeface="Calibri"/>
              </a:rPr>
              <a:t>First bullet – read it and then say – this is what Michigan calls the health insurance that you can receive – basically it is Medicaid</a:t>
            </a:r>
          </a:p>
          <a:p>
            <a:pPr marL="171450" marR="0" lvl="0" indent="-171450" algn="l" rtl="0">
              <a:spcBef>
                <a:spcPts val="0"/>
              </a:spcBef>
              <a:buClr>
                <a:schemeClr val="dk1"/>
              </a:buClr>
              <a:buSzPct val="100000"/>
              <a:buFont typeface="Calibri"/>
              <a:buChar char="-"/>
            </a:pPr>
            <a:r>
              <a:rPr lang="en-US" sz="1200" b="0" i="0" u="none" strike="noStrike" cap="none" baseline="0">
                <a:solidFill>
                  <a:schemeClr val="dk1"/>
                </a:solidFill>
                <a:latin typeface="Calibri"/>
                <a:ea typeface="Calibri"/>
                <a:cs typeface="Calibri"/>
                <a:sym typeface="Calibri"/>
              </a:rPr>
              <a:t>Second bullet – read it and then say – there are a lot of questions about what the insurance will cover (e.g. doctor, medicine, etc.). After today, it is our goal that you will know more about this and we can answer the questions you have.</a:t>
            </a:r>
          </a:p>
          <a:p>
            <a:pPr marL="171450" marR="0" lvl="0" indent="-171450" algn="l" rtl="0">
              <a:spcBef>
                <a:spcPts val="0"/>
              </a:spcBef>
              <a:buClr>
                <a:schemeClr val="dk1"/>
              </a:buClr>
              <a:buSzPct val="100000"/>
              <a:buFont typeface="Calibri"/>
              <a:buChar char="-"/>
            </a:pPr>
            <a:r>
              <a:rPr lang="en-US" sz="1200" b="0" i="0" u="none" strike="noStrike" cap="none" baseline="0">
                <a:solidFill>
                  <a:schemeClr val="dk1"/>
                </a:solidFill>
                <a:latin typeface="Calibri"/>
                <a:ea typeface="Calibri"/>
                <a:cs typeface="Calibri"/>
                <a:sym typeface="Calibri"/>
              </a:rPr>
              <a:t>Second bullet – (</a:t>
            </a:r>
            <a:r>
              <a:rPr lang="en-US" sz="1200" b="0" i="0" u="sng" strike="noStrike" cap="none" baseline="0">
                <a:solidFill>
                  <a:schemeClr val="dk1"/>
                </a:solidFill>
                <a:latin typeface="Calibri"/>
                <a:ea typeface="Calibri"/>
                <a:cs typeface="Calibri"/>
                <a:sym typeface="Calibri"/>
              </a:rPr>
              <a:t>wonder if most of your folks use the term “nuts and bolts”? – if not, take it out) </a:t>
            </a:r>
            <a:r>
              <a:rPr lang="en-US" sz="1200" b="0" i="0" u="none" strike="noStrike" cap="none" baseline="0">
                <a:solidFill>
                  <a:schemeClr val="dk1"/>
                </a:solidFill>
                <a:latin typeface="Calibri"/>
                <a:ea typeface="Calibri"/>
                <a:cs typeface="Calibri"/>
                <a:sym typeface="Calibri"/>
              </a:rPr>
              <a:t>– By the time you leave today, you will have the next couple of steps you need for using your health insurance</a:t>
            </a:r>
          </a:p>
          <a:p>
            <a:pPr marL="171450" marR="0" lvl="0" indent="-9525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04" name="Shape 10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937151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HANDOUT:  GDAHC STOPLIGHT</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TOOLKIT:</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Optional Slide</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Use Stop Light handout from GDAHC.  Talk about when to use green provider.  Use Examples of when to go to the primary care doctor</a:t>
            </a:r>
          </a:p>
        </p:txBody>
      </p:sp>
      <p:sp>
        <p:nvSpPr>
          <p:cNvPr id="283" name="Shape 28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555471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GDAHC STOPLIGHT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Optional Slide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Who has used or heard of urgent care? Why might we use urgent care instead of the ER or Dr? (might want to put in a picture of an urgent care center building on this slide as the intro to this – then you can have it disappear and the words come up.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Ask for examples</a:t>
            </a:r>
          </a:p>
        </p:txBody>
      </p:sp>
      <p:sp>
        <p:nvSpPr>
          <p:cNvPr id="291" name="Shape 29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70496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GDAHC STOPLIGHT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Optional Slide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Mention that this is the most expensive.  Mention that when we only use this when needed, it helps keep health care costs down.</a:t>
            </a:r>
          </a:p>
        </p:txBody>
      </p:sp>
      <p:sp>
        <p:nvSpPr>
          <p:cNvPr id="300" name="Shape 30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612991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RX  form</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Optional Slide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Show them actual examples of a RX.  Look at a map of pharmacies.  Look at a RX label.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a medication tracker document and/or booklet.  Cabrini has some. </a:t>
            </a:r>
          </a:p>
        </p:txBody>
      </p:sp>
      <p:sp>
        <p:nvSpPr>
          <p:cNvPr id="308" name="Shape 3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572402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OPTIONAL SLIDE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wanted to make a quick note about kids and health care programs that are available to them. Based on their household income, there are multiple programs such as CSHCS, Healthy Kids, MiCHILD. These programs only apply to the children in these families and the parents would still be responsible for getting their own insurance.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For more information, you can visit www.michigan/gov/MDCH</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Your caseworker can also help you learn more about these</a:t>
            </a:r>
          </a:p>
        </p:txBody>
      </p:sp>
      <p:sp>
        <p:nvSpPr>
          <p:cNvPr id="316" name="Shape 31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296056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OPTIONAL SLIDE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Let’s talk about a couple government-run insurance programs, Medicare and Medicaid.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They sound the same and are both federally run so people may get confused.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Medicare is for people over 65 years old or people who have specific health conditions and disabilities.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There is a monthly premium with this plan and many times people who have Medicare purchase a supplemental plan to cover what isn’t covered in Medicare.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are not certified in Medicare but if you would like more information there are Medicare counselors available and we would be more than happy to give you their information.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On the other hand, Medicaid is a program designed for people with lower income. The income can vary depending on the program because Medicaid has a variety of different programs, some are for kids, others are for pregnant women, some are for adults and families. It all depends but all Medicaid programs are administered by the state and funded with federal dollars. Michigan just expanded their Medicaid program by expanding the income limit which opens up the opportunity to apply to thousands of Michiganders. We will talk about that in a little bit. </a:t>
            </a:r>
          </a:p>
        </p:txBody>
      </p:sp>
      <p:sp>
        <p:nvSpPr>
          <p:cNvPr id="327" name="Shape 3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31797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Script - let’s start with some basics about the Healthy Michigan Plan. (Expanded Medicaid)</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This is a new healthcare program for adults. Healthy Michigan Plan enrollment began on April 1</a:t>
            </a:r>
            <a:r>
              <a:rPr lang="en-US" sz="1200" b="0" i="0" u="none" strike="noStrike" cap="none" baseline="30000">
                <a:solidFill>
                  <a:schemeClr val="dk1"/>
                </a:solidFill>
                <a:latin typeface="Calibri"/>
                <a:ea typeface="Calibri"/>
                <a:cs typeface="Calibri"/>
                <a:sym typeface="Calibri"/>
              </a:rPr>
              <a:t>st</a:t>
            </a:r>
            <a:r>
              <a:rPr lang="en-US" sz="1200" b="0" i="0" u="none" strike="noStrike" cap="none" baseline="0">
                <a:solidFill>
                  <a:schemeClr val="dk1"/>
                </a:solidFill>
                <a:latin typeface="Calibri"/>
                <a:ea typeface="Calibri"/>
                <a:cs typeface="Calibri"/>
                <a:sym typeface="Calibri"/>
              </a:rPr>
              <a:t>, 2014 and anyone may apply at any time they believe they are eligible throughout the year. With other health insurance there are certain times during the year when you can join, this is not the case for the Healthy Michigan plan. Adults can apply at anytime they think they are eligible.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NOTES: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Be aware of stigma of “Medicaid”</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Be prepared to talk about how HMP is just an insurance plan.  Ie., “As we move toward everyone having insurance, HMP is a step toward including everyone.”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Consider breaking it down – How many of you have heard of Medicaid?  Healthy Michigan is Medicaid too – different eligibility.  When you meet with the enrollment specialist, you both can determine which program is best – a type of Medicaid or ACA or other.</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Idea – meet with enrollment specialist first</a:t>
            </a:r>
          </a:p>
        </p:txBody>
      </p:sp>
      <p:sp>
        <p:nvSpPr>
          <p:cNvPr id="112" name="Shape 11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96745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Eligibility requirements – Depends on audience.  It is okay to just talk about it.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Script - Here is the link to the Healthy Michigan Plan website if you want to learn more and if you want to apply, they have the link to the application there as well. </a:t>
            </a: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Customize Clinic/Organization name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Eligibility – born in U.S. or legal resident care/alien card (are there other eligibility requirements?)</a:t>
            </a:r>
          </a:p>
          <a:p>
            <a:pPr marL="0" marR="0" lvl="0" indent="0" algn="l" rtl="0">
              <a:spcBef>
                <a:spcPts val="0"/>
              </a:spcBef>
              <a:buNone/>
            </a:pPr>
            <a:endParaRPr sz="1200" b="0" i="1"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Your caseworker can also help you apply for the Healthy Michigan plan</a:t>
            </a:r>
          </a:p>
          <a:p>
            <a:pPr marL="0" marR="0" lvl="0" indent="0" algn="l" rtl="0">
              <a:spcBef>
                <a:spcPts val="0"/>
              </a:spcBef>
              <a:buNone/>
            </a:pPr>
            <a:endParaRPr sz="1200" b="0" i="1"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NOTES:  </a:t>
            </a: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Could bring up website in front of them.</a:t>
            </a:r>
          </a:p>
        </p:txBody>
      </p:sp>
      <p:sp>
        <p:nvSpPr>
          <p:cNvPr id="122" name="Shape 12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49482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10 Benefits checklist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Script - The Healthy Michigan Plan covers the 10 essential health benefits required by the Affordable Care Act, as well as other services and benefits.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(Do not need to repeat) The following services are the 10 essential health benefits that are required to be covered due to the Affordable Care Act: Ambulatory services is how any literature will word it but it means outpatient services for example if you go in for a doctors visit because you have the flu. Emergency services, hospitalization, maternity care, mental health treatment services, prescription drugs, rehabilitative services, laboratory service, preventive and wellness services and pediatric services to 19 and 20 year olds.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Just to clarify by “covered”, that doesn’t mean that it is free, there could still be cost-sharing such as copayments, coinsurances and deductibles however preventive and wellness services are FREE!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Presenter tip - Give specific examples for each of these so they know what these terms mean</a:t>
            </a: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Idea – Acknowledge lots of words on the page, a lot of them are new to you, I’m going to read them, then, we are going to talk about any that we still have questions about. What are they?</a:t>
            </a: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It is really important to understand these rights of yours.  </a:t>
            </a: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Note – SIT with the group – don’t stand - dignity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NOTES:  </a:t>
            </a:r>
          </a:p>
        </p:txBody>
      </p:sp>
    </p:spTree>
    <p:extLst>
      <p:ext uri="{BB962C8B-B14F-4D97-AF65-F5344CB8AC3E}">
        <p14:creationId xmlns:p14="http://schemas.microsoft.com/office/powerpoint/2010/main" val="20603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Script - The Healthy Michigan Plan covers the 10 essential health benefits required by the Affordable Care Act, as well as other services and benefits.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(Do not need to repeat) The following services are the 10 essential health benefits that are required to be covered due to the Affordable Care Act: Ambulatory services is how any literature will word it but it means outpatient services for example if you go in for a doctors visit because you have the flu. Emergency services, hospitalization, maternity care, mental health treatment services, prescription drugs, rehabilitative services, laboratory service, preventive and wellness services and pediatric services to 19 and 20 year olds.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Just to clarify by “covered”, that doesn’t mean that it is free, there could still be cost-sharing such as copayments, coinsurances and deductibles however preventive and wellness services are FREE!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Presenter tip - Give specific examples for each of these so they know what these terms mean</a:t>
            </a: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Idea - Turn to an elbow partner and talk – Of all the things that are covered, which one is most important to you?</a:t>
            </a: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Idea – List 20 things and ask, which ones are covered by HMP?</a:t>
            </a: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Idea – have these on a chart – check off which ones you might use – talk with elbow partner – group shout out/questions</a:t>
            </a: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Idea – what is it you need and your not sure if it is covered?  Discuss with enrollment specialist</a:t>
            </a:r>
          </a:p>
          <a:p>
            <a:pPr marL="0" marR="0" lvl="0" indent="0" algn="l" rtl="0">
              <a:spcBef>
                <a:spcPts val="0"/>
              </a:spcBef>
              <a:buNone/>
            </a:pPr>
            <a:endParaRPr sz="1200" b="0" i="1"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NOTES: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Use 10 – 2 Rule:  Every ten minutes, need to pause and give the brain a break with an exercise, game or talking themselves.</a:t>
            </a:r>
          </a:p>
        </p:txBody>
      </p:sp>
    </p:spTree>
    <p:extLst>
      <p:ext uri="{BB962C8B-B14F-4D97-AF65-F5344CB8AC3E}">
        <p14:creationId xmlns:p14="http://schemas.microsoft.com/office/powerpoint/2010/main" val="278770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Most things I’ve read says to use pictures of people instead of clip art – most of the time anyway.</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Share with them the health care plan comparison chart</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84478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Share with them the MPCA enrollment form that has fill in the blanks.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Ask - WHO WANTS TO SIGN UP TODAY OR NEEDS TO SIGN UP TODAY?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Idea – brain break – What are the best ways you think you can get set up?  (check for understanding about what actions they will take)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Script - There are three ways to enroll in the Healthy Michigan Plan. You can apply online at www.michigan.gov/mibridges, by phone at 855.789.5610 or in person at the local DHS office. After you enroll in the Healthy Michigan Plan, you will have to complete a health plan selection and identify a primary care provider based on your county. Each county has a number of different plans offered under Healthy Michigan and the main different is the network of providers. For example, Wayne county has 8 plans offered including companies such as Harbor Health, Total Health Care, Blue Cross, etc. You are to choose one of these plans as well as a primary care provider in the plan’s network and send it back in in order to receive your plan’s health insurance card. In the meantime, you will receive a green mihealth card that you can use to get services covered. Next, you are to complete the Healthy Michigan Plan Health Risk Assessment which looks at your lifestyle and behaviors. Lastly, you are to schedule an office visit with your PCP within 60 days of health plan selection and take the Health Risk Assessment with you to your appointment. They are requiring that to make sure that people who enroll in the Healthy Michigan Plan see their doctors and get care before they are sick.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Mention the Michigan Enrolls website too. </a:t>
            </a:r>
          </a:p>
        </p:txBody>
      </p:sp>
    </p:spTree>
    <p:extLst>
      <p:ext uri="{BB962C8B-B14F-4D97-AF65-F5344CB8AC3E}">
        <p14:creationId xmlns:p14="http://schemas.microsoft.com/office/powerpoint/2010/main" val="111269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HANDOUT:   Note taking sheet with symbols and lines for notes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TOOLKIT:</a:t>
            </a:r>
          </a:p>
          <a:p>
            <a:pPr marL="0" marR="0" lvl="0" indent="0" algn="l" rtl="0">
              <a:spcBef>
                <a:spcPts val="0"/>
              </a:spcBef>
              <a:buNone/>
            </a:pPr>
            <a:endParaRPr sz="1200" b="0" i="1"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1" u="none" strike="noStrike" cap="none" baseline="0">
                <a:solidFill>
                  <a:schemeClr val="dk1"/>
                </a:solidFill>
                <a:latin typeface="Calibri"/>
                <a:ea typeface="Calibri"/>
                <a:cs typeface="Calibri"/>
                <a:sym typeface="Calibri"/>
              </a:rPr>
              <a:t>Script - After you sign up for Healthy Michigan, there are four things that need to happen. We can help you do all four so don’t panic if it seems like a lot.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are going to go through a lot of information so here is a sheet where you might want to take some notes.  Afterward, your enrollment specialist can help you further. </a:t>
            </a:r>
          </a:p>
          <a:p>
            <a:pPr marL="0" marR="0" lvl="0" indent="0" algn="l" rtl="0">
              <a:lnSpc>
                <a:spcPct val="100000"/>
              </a:lnSpc>
              <a:spcBef>
                <a:spcPts val="0"/>
              </a:spcBef>
              <a:spcAft>
                <a:spcPts val="0"/>
              </a:spcAft>
              <a:buClr>
                <a:schemeClr val="dk1"/>
              </a:buClr>
              <a:buFont typeface="Calibri"/>
              <a:buNone/>
            </a:pPr>
            <a:endParaRPr sz="1200" b="0" i="1"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1" u="none" strike="noStrike" cap="none" baseline="0">
                <a:solidFill>
                  <a:schemeClr val="dk1"/>
                </a:solidFill>
                <a:latin typeface="Calibri"/>
                <a:ea typeface="Calibri"/>
                <a:cs typeface="Calibri"/>
                <a:sym typeface="Calibri"/>
              </a:rPr>
              <a:t>The questions in Section 1 may look familiar if you called MI Enrolls to choose your health plan during enrollment. It is okay to complete them again, even if your answers don't match each time you answer. There are no wrong answers. Health Risk Assessment form (DCH-1315)</a:t>
            </a:r>
            <a:r>
              <a:rPr lang="en-US" sz="1200" b="0" i="1" u="sng" strike="noStrike" cap="none" baseline="0">
                <a:solidFill>
                  <a:schemeClr val="hlink"/>
                </a:solidFill>
                <a:latin typeface="Calibri"/>
                <a:ea typeface="Calibri"/>
                <a:cs typeface="Calibri"/>
                <a:sym typeface="Calibri"/>
                <a:hlinkClick r:id="rId3"/>
              </a:rPr>
              <a:t> PDF</a:t>
            </a:r>
            <a:r>
              <a:rPr lang="en-US" sz="1200" b="0" i="1" u="sng" strike="noStrike" cap="none" baseline="0">
                <a:solidFill>
                  <a:schemeClr val="hlink"/>
                </a:solidFill>
                <a:latin typeface="Calibri"/>
                <a:ea typeface="Calibri"/>
                <a:cs typeface="Calibri"/>
                <a:sym typeface="Calibri"/>
                <a:hlinkClick r:id="rId4"/>
              </a:rPr>
              <a:t> Word</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Getting Mail</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Forms to keep</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NOTES: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Describe to them what it means to be autoassigned a Dr.   Let them know a “Clinic” can be the primary though they may see any Dr. in that clinic. </a:t>
            </a:r>
          </a:p>
        </p:txBody>
      </p:sp>
      <p:sp>
        <p:nvSpPr>
          <p:cNvPr id="182" name="Shape 1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74420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914400" y="1371600"/>
            <a:ext cx="10464800" cy="1927224"/>
          </a:xfrm>
          <a:prstGeom prst="rect">
            <a:avLst/>
          </a:prstGeom>
          <a:noFill/>
          <a:ln>
            <a:noFill/>
          </a:ln>
        </p:spPr>
        <p:txBody>
          <a:bodyPr lIns="91425" tIns="91425" rIns="91425" bIns="91425" anchor="b"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ubTitle" idx="1"/>
          </p:nvPr>
        </p:nvSpPr>
        <p:spPr>
          <a:xfrm>
            <a:off x="914400" y="3505200"/>
            <a:ext cx="8534399" cy="1752600"/>
          </a:xfrm>
          <a:prstGeom prst="rect">
            <a:avLst/>
          </a:prstGeom>
          <a:noFill/>
          <a:ln>
            <a:noFill/>
          </a:ln>
        </p:spPr>
        <p:txBody>
          <a:bodyPr lIns="91425" tIns="91425" rIns="91425" bIns="91425" anchor="t" anchorCtr="0"/>
          <a:lstStyle>
            <a:lvl1pPr marL="0" marR="0" indent="0" algn="l" rtl="0">
              <a:spcBef>
                <a:spcPts val="480"/>
              </a:spcBef>
              <a:buClr>
                <a:schemeClr val="accent1"/>
              </a:buClr>
              <a:buFont typeface="Arial"/>
              <a:buNone/>
              <a:defRPr/>
            </a:lvl1pPr>
            <a:lvl2pPr marL="457200" marR="0" indent="0" algn="ctr" rtl="0">
              <a:spcBef>
                <a:spcPts val="400"/>
              </a:spcBef>
              <a:buClr>
                <a:schemeClr val="accent1"/>
              </a:buClr>
              <a:buFont typeface="Arial"/>
              <a:buNone/>
              <a:defRPr/>
            </a:lvl2pPr>
            <a:lvl3pPr marL="914400" marR="0" indent="0" algn="ctr" rtl="0">
              <a:spcBef>
                <a:spcPts val="360"/>
              </a:spcBef>
              <a:buClr>
                <a:schemeClr val="accent1"/>
              </a:buClr>
              <a:buFont typeface="Arial"/>
              <a:buNone/>
              <a:defRPr/>
            </a:lvl3pPr>
            <a:lvl4pPr marL="1371600" marR="0" indent="0" algn="ctr" rtl="0">
              <a:spcBef>
                <a:spcPts val="320"/>
              </a:spcBef>
              <a:buClr>
                <a:schemeClr val="accent1"/>
              </a:buClr>
              <a:buFont typeface="Arial"/>
              <a:buNone/>
              <a:defRPr/>
            </a:lvl4pPr>
            <a:lvl5pPr marL="1828800" marR="0" indent="0" algn="ctr" rtl="0">
              <a:spcBef>
                <a:spcPts val="280"/>
              </a:spcBef>
              <a:buClr>
                <a:schemeClr val="accent1"/>
              </a:buClr>
              <a:buFont typeface="Arial"/>
              <a:buNone/>
              <a:defRPr/>
            </a:lvl5pPr>
            <a:lvl6pPr marL="2286000" marR="0" indent="0" algn="ctr" rtl="0">
              <a:spcBef>
                <a:spcPts val="260"/>
              </a:spcBef>
              <a:buClr>
                <a:schemeClr val="accent1"/>
              </a:buClr>
              <a:buFont typeface="Arial"/>
              <a:buNone/>
              <a:defRPr/>
            </a:lvl6pPr>
            <a:lvl7pPr marL="2743200" marR="0" indent="0" algn="ctr" rtl="0">
              <a:spcBef>
                <a:spcPts val="260"/>
              </a:spcBef>
              <a:buClr>
                <a:schemeClr val="accent1"/>
              </a:buClr>
              <a:buFont typeface="Arial"/>
              <a:buNone/>
              <a:defRPr/>
            </a:lvl7pPr>
            <a:lvl8pPr marL="3200400" marR="0" indent="0" algn="ctr" rtl="0">
              <a:spcBef>
                <a:spcPts val="260"/>
              </a:spcBef>
              <a:buClr>
                <a:schemeClr val="accent1"/>
              </a:buClr>
              <a:buFont typeface="Arial"/>
              <a:buNone/>
              <a:defRPr/>
            </a:lvl8pPr>
            <a:lvl9pPr marL="3657600" marR="0" indent="0" algn="ctr" rtl="0">
              <a:spcBef>
                <a:spcPts val="260"/>
              </a:spcBef>
              <a:buClr>
                <a:schemeClr val="accent1"/>
              </a:buClr>
              <a:buFont typeface="Arial"/>
              <a:buNone/>
              <a:defRPr/>
            </a:lvl9pPr>
          </a:lstStyle>
          <a:p>
            <a:endParaRPr/>
          </a:p>
        </p:txBody>
      </p:sp>
      <p:sp>
        <p:nvSpPr>
          <p:cNvPr id="19" name="Shape 19"/>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cxnSp>
        <p:nvCxnSpPr>
          <p:cNvPr id="22" name="Shape 22"/>
          <p:cNvCxnSpPr/>
          <p:nvPr/>
        </p:nvCxnSpPr>
        <p:spPr>
          <a:xfrm>
            <a:off x="914400" y="3398519"/>
            <a:ext cx="10464800" cy="1587"/>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09600" y="533400"/>
            <a:ext cx="10972799"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3657600" y="-1447799"/>
            <a:ext cx="4876799" cy="10972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80" name="Shape 80"/>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7277099" y="2171700"/>
            <a:ext cx="5867400" cy="2743199"/>
          </a:xfrm>
          <a:prstGeom prst="rect">
            <a:avLst/>
          </a:prstGeom>
          <a:noFill/>
          <a:ln>
            <a:noFill/>
          </a:ln>
        </p:spPr>
        <p:txBody>
          <a:bodyPr lIns="91425" tIns="91425" rIns="91425" bIns="91425" anchor="b"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rot="5400000">
            <a:off x="1689099" y="-469900"/>
            <a:ext cx="5867400" cy="8026400"/>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86" name="Shape 86"/>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533400"/>
            <a:ext cx="10972799"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1"/>
          </p:nvPr>
        </p:nvSpPr>
        <p:spPr>
          <a:xfrm>
            <a:off x="609600" y="1600200"/>
            <a:ext cx="10972799" cy="4876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26" name="Shape 26"/>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2"/>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963083" y="2362200"/>
            <a:ext cx="10363200" cy="220027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963083" y="4626864"/>
            <a:ext cx="10363200" cy="1500187"/>
          </a:xfrm>
          <a:prstGeom prst="rect">
            <a:avLst/>
          </a:prstGeom>
          <a:noFill/>
          <a:ln>
            <a:noFill/>
          </a:ln>
        </p:spPr>
        <p:txBody>
          <a:bodyPr lIns="91425" tIns="91425" rIns="91425" bIns="91425" anchor="t" anchorCtr="0"/>
          <a:lstStyle>
            <a:lvl1pPr marL="0" indent="0" rtl="0">
              <a:spcBef>
                <a:spcPts val="0"/>
              </a:spcBef>
              <a:buClr>
                <a:schemeClr val="lt2"/>
              </a:buClr>
              <a:buFont typeface="Arial"/>
              <a:buNone/>
              <a:defRPr/>
            </a:lvl1pPr>
            <a:lvl2pPr marL="457200" indent="0" rtl="0">
              <a:spcBef>
                <a:spcPts val="0"/>
              </a:spcBef>
              <a:buClr>
                <a:schemeClr val="lt1"/>
              </a:buClr>
              <a:buFont typeface="Arial"/>
              <a:buNone/>
              <a:defRPr/>
            </a:lvl2pPr>
            <a:lvl3pPr marL="914400" indent="0" rtl="0">
              <a:spcBef>
                <a:spcPts val="0"/>
              </a:spcBef>
              <a:buClr>
                <a:schemeClr val="lt1"/>
              </a:buClr>
              <a:buFont typeface="Arial"/>
              <a:buNone/>
              <a:defRPr/>
            </a:lvl3pPr>
            <a:lvl4pPr marL="1371600" indent="0" rtl="0">
              <a:spcBef>
                <a:spcPts val="0"/>
              </a:spcBef>
              <a:buClr>
                <a:schemeClr val="lt1"/>
              </a:buClr>
              <a:buFont typeface="Arial"/>
              <a:buNone/>
              <a:defRPr/>
            </a:lvl4pPr>
            <a:lvl5pPr marL="1828800" indent="0" rtl="0">
              <a:spcBef>
                <a:spcPts val="0"/>
              </a:spcBef>
              <a:buClr>
                <a:schemeClr val="lt1"/>
              </a:buClr>
              <a:buFont typeface="Arial"/>
              <a:buNone/>
              <a:defRPr/>
            </a:lvl5pPr>
            <a:lvl6pPr marL="2286000" indent="0" rtl="0">
              <a:spcBef>
                <a:spcPts val="0"/>
              </a:spcBef>
              <a:buClr>
                <a:schemeClr val="lt1"/>
              </a:buClr>
              <a:buFont typeface="Arial"/>
              <a:buNone/>
              <a:defRPr/>
            </a:lvl6pPr>
            <a:lvl7pPr marL="2743200" indent="0" rtl="0">
              <a:spcBef>
                <a:spcPts val="0"/>
              </a:spcBef>
              <a:buClr>
                <a:schemeClr val="lt1"/>
              </a:buClr>
              <a:buFont typeface="Arial"/>
              <a:buNone/>
              <a:defRPr/>
            </a:lvl7pPr>
            <a:lvl8pPr marL="3200400" indent="0" rtl="0">
              <a:spcBef>
                <a:spcPts val="0"/>
              </a:spcBef>
              <a:buClr>
                <a:schemeClr val="lt1"/>
              </a:buClr>
              <a:buFont typeface="Arial"/>
              <a:buNone/>
              <a:defRPr/>
            </a:lvl8pPr>
            <a:lvl9pPr marL="3657600" indent="0" rtl="0">
              <a:spcBef>
                <a:spcPts val="0"/>
              </a:spcBef>
              <a:buClr>
                <a:schemeClr val="lt1"/>
              </a:buClr>
              <a:buFont typeface="Arial"/>
              <a:buNone/>
              <a:defRPr/>
            </a:lvl9pPr>
          </a:lstStyle>
          <a:p>
            <a:endParaRPr/>
          </a:p>
        </p:txBody>
      </p:sp>
      <p:sp>
        <p:nvSpPr>
          <p:cNvPr id="32" name="Shape 32"/>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cxnSp>
        <p:nvCxnSpPr>
          <p:cNvPr id="35" name="Shape 35"/>
          <p:cNvCxnSpPr/>
          <p:nvPr/>
        </p:nvCxnSpPr>
        <p:spPr>
          <a:xfrm>
            <a:off x="975359" y="4599432"/>
            <a:ext cx="10464800" cy="1587"/>
          </a:xfrm>
          <a:prstGeom prst="straightConnector1">
            <a:avLst/>
          </a:prstGeom>
          <a:noFill/>
          <a:ln w="19050" cap="flat">
            <a:solidFill>
              <a:schemeClr val="l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09600" y="533400"/>
            <a:ext cx="10972799"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609600" y="1673351"/>
            <a:ext cx="5384799" cy="471830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6197600" y="1673351"/>
            <a:ext cx="5384799" cy="471830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533400"/>
            <a:ext cx="10972799" cy="990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0" y="1676400"/>
            <a:ext cx="5242559"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6" name="Shape 46"/>
          <p:cNvSpPr txBox="1">
            <a:spLocks noGrp="1"/>
          </p:cNvSpPr>
          <p:nvPr>
            <p:ph type="body" idx="2"/>
          </p:nvPr>
        </p:nvSpPr>
        <p:spPr>
          <a:xfrm>
            <a:off x="609600" y="2438400"/>
            <a:ext cx="5242559"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3"/>
          </p:nvPr>
        </p:nvSpPr>
        <p:spPr>
          <a:xfrm>
            <a:off x="6339839" y="1676400"/>
            <a:ext cx="5242559"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8" name="Shape 48"/>
          <p:cNvSpPr txBox="1">
            <a:spLocks noGrp="1"/>
          </p:cNvSpPr>
          <p:nvPr>
            <p:ph type="body" idx="4"/>
          </p:nvPr>
        </p:nvSpPr>
        <p:spPr>
          <a:xfrm>
            <a:off x="6339839" y="2438400"/>
            <a:ext cx="5242559"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cxnSp>
        <p:nvCxnSpPr>
          <p:cNvPr id="52" name="Shape 52"/>
          <p:cNvCxnSpPr/>
          <p:nvPr/>
        </p:nvCxnSpPr>
        <p:spPr>
          <a:xfrm rot="5400000">
            <a:off x="3741949" y="4045690"/>
            <a:ext cx="4709160" cy="1059"/>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533400"/>
            <a:ext cx="10972799"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09600" y="792079"/>
            <a:ext cx="2852928" cy="1261871"/>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3962400" y="792079"/>
            <a:ext cx="7619999" cy="55778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609600" y="2130552"/>
            <a:ext cx="2852928" cy="4243615"/>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6" name="Shape 66"/>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cxnSp>
        <p:nvCxnSpPr>
          <p:cNvPr id="69" name="Shape 69"/>
          <p:cNvCxnSpPr/>
          <p:nvPr/>
        </p:nvCxnSpPr>
        <p:spPr>
          <a:xfrm rot="5400000">
            <a:off x="912151" y="3579942"/>
            <a:ext cx="5577839" cy="2116"/>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09600" y="792479"/>
            <a:ext cx="2856907" cy="126492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a:spLocks noGrp="1"/>
          </p:cNvSpPr>
          <p:nvPr>
            <p:ph type="pic" idx="2"/>
          </p:nvPr>
        </p:nvSpPr>
        <p:spPr>
          <a:xfrm>
            <a:off x="3811480" y="838200"/>
            <a:ext cx="7872520" cy="5500456"/>
          </a:xfrm>
          <a:prstGeom prst="rect">
            <a:avLst/>
          </a:prstGeom>
          <a:solidFill>
            <a:schemeClr val="lt2"/>
          </a:solidFill>
          <a:ln w="76200" cap="flat">
            <a:solidFill>
              <a:srgbClr val="FFFFFF"/>
            </a:solidFill>
            <a:prstDash val="solid"/>
            <a:miter/>
            <a:headEnd type="none" w="med" len="med"/>
            <a:tailEnd type="none" w="med" len="med"/>
          </a:ln>
        </p:spPr>
      </p:sp>
      <p:sp>
        <p:nvSpPr>
          <p:cNvPr id="73" name="Shape 73"/>
          <p:cNvSpPr txBox="1">
            <a:spLocks noGrp="1"/>
          </p:cNvSpPr>
          <p:nvPr>
            <p:ph type="body" idx="1"/>
          </p:nvPr>
        </p:nvSpPr>
        <p:spPr>
          <a:xfrm>
            <a:off x="609600" y="2133600"/>
            <a:ext cx="2852928" cy="4242815"/>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74" name="Shape 74"/>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220786"/>
            <a:ext cx="12192000" cy="2286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0" name="Shape 10"/>
          <p:cNvSpPr txBox="1">
            <a:spLocks noGrp="1"/>
          </p:cNvSpPr>
          <p:nvPr>
            <p:ph type="title"/>
          </p:nvPr>
        </p:nvSpPr>
        <p:spPr>
          <a:xfrm>
            <a:off x="609600" y="533400"/>
            <a:ext cx="10972799" cy="990599"/>
          </a:xfrm>
          <a:prstGeom prst="rect">
            <a:avLst/>
          </a:prstGeom>
          <a:noFill/>
          <a:ln>
            <a:noFill/>
          </a:ln>
        </p:spPr>
        <p:txBody>
          <a:bodyPr lIns="91425" tIns="91425" rIns="91425" bIns="91425" anchor="ctr"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609600" y="1600200"/>
            <a:ext cx="10972799" cy="4876799"/>
          </a:xfrm>
          <a:prstGeom prst="rect">
            <a:avLst/>
          </a:prstGeom>
          <a:noFill/>
          <a:ln>
            <a:noFill/>
          </a:ln>
        </p:spPr>
        <p:txBody>
          <a:bodyPr lIns="91425" tIns="91425" rIns="91425" bIns="91425" anchor="t" anchorCtr="0"/>
          <a:lstStyle>
            <a:lvl1pPr marL="182880" marR="0" indent="-53339" algn="l" rtl="0">
              <a:spcBef>
                <a:spcPts val="480"/>
              </a:spcBef>
              <a:buClr>
                <a:schemeClr val="accent1"/>
              </a:buClr>
              <a:buFont typeface="Arial"/>
              <a:buChar char="•"/>
              <a:defRPr/>
            </a:lvl1pPr>
            <a:lvl2pPr marL="457200" marR="0" indent="-82550" algn="l" rtl="0">
              <a:spcBef>
                <a:spcPts val="400"/>
              </a:spcBef>
              <a:buClr>
                <a:schemeClr val="accent1"/>
              </a:buClr>
              <a:buFont typeface="Arial"/>
              <a:buChar char="•"/>
              <a:defRPr/>
            </a:lvl2pPr>
            <a:lvl3pPr marL="731520" marR="0" indent="-82550" algn="l" rtl="0">
              <a:spcBef>
                <a:spcPts val="360"/>
              </a:spcBef>
              <a:buClr>
                <a:schemeClr val="accent1"/>
              </a:buClr>
              <a:buFont typeface="Arial"/>
              <a:buChar char="•"/>
              <a:defRPr/>
            </a:lvl3pPr>
            <a:lvl4pPr marL="1005839" marR="0" indent="-91439" algn="l" rtl="0">
              <a:spcBef>
                <a:spcPts val="320"/>
              </a:spcBef>
              <a:buClr>
                <a:schemeClr val="accent1"/>
              </a:buClr>
              <a:buFont typeface="Arial"/>
              <a:buChar char="•"/>
              <a:defRPr/>
            </a:lvl4pPr>
            <a:lvl5pPr marL="1188720" marR="0" indent="-58419" algn="l" rtl="0">
              <a:spcBef>
                <a:spcPts val="280"/>
              </a:spcBef>
              <a:buClr>
                <a:schemeClr val="accent1"/>
              </a:buClr>
              <a:buFont typeface="Arial"/>
              <a:buChar char="•"/>
              <a:defRPr/>
            </a:lvl5pPr>
            <a:lvl6pPr marL="1371600" marR="0" indent="-107950" algn="l" rtl="0">
              <a:spcBef>
                <a:spcPts val="260"/>
              </a:spcBef>
              <a:buClr>
                <a:schemeClr val="accent1"/>
              </a:buClr>
              <a:buFont typeface="Arial"/>
              <a:buChar char="•"/>
              <a:defRPr/>
            </a:lvl6pPr>
            <a:lvl7pPr marL="1554480" marR="0" indent="-100330" algn="l" rtl="0">
              <a:spcBef>
                <a:spcPts val="260"/>
              </a:spcBef>
              <a:buClr>
                <a:schemeClr val="accent1"/>
              </a:buClr>
              <a:buFont typeface="Arial"/>
              <a:buChar char="•"/>
              <a:defRPr/>
            </a:lvl7pPr>
            <a:lvl8pPr marL="1737360" marR="0" indent="-105410" algn="l" rtl="0">
              <a:spcBef>
                <a:spcPts val="260"/>
              </a:spcBef>
              <a:buClr>
                <a:schemeClr val="accent1"/>
              </a:buClr>
              <a:buFont typeface="Arial"/>
              <a:buChar char="•"/>
              <a:defRPr/>
            </a:lvl8pPr>
            <a:lvl9pPr marL="1920240" marR="0" indent="-110489" algn="l" rtl="0">
              <a:spcBef>
                <a:spcPts val="260"/>
              </a:spcBef>
              <a:buClr>
                <a:schemeClr val="accent1"/>
              </a:buClr>
              <a:buFont typeface="Arial"/>
              <a:buChar char="•"/>
              <a:defRPr/>
            </a:lvl9pPr>
          </a:lstStyle>
          <a:p>
            <a:endParaRPr/>
          </a:p>
        </p:txBody>
      </p:sp>
      <p:sp>
        <p:nvSpPr>
          <p:cNvPr id="12" name="Shape 12"/>
          <p:cNvSpPr/>
          <p:nvPr/>
        </p:nvSpPr>
        <p:spPr>
          <a:xfrm>
            <a:off x="0" y="0"/>
            <a:ext cx="12192000" cy="36575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3" name="Shape 13"/>
          <p:cNvSpPr txBox="1">
            <a:spLocks noGrp="1"/>
          </p:cNvSpPr>
          <p:nvPr>
            <p:ph type="dt" idx="10"/>
          </p:nvPr>
        </p:nvSpPr>
        <p:spPr>
          <a:xfrm>
            <a:off x="609600" y="18288"/>
            <a:ext cx="3860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4572000" y="18288"/>
            <a:ext cx="5486399"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10160000" y="18288"/>
            <a:ext cx="1422400" cy="329184"/>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http://www.healthymichiganpla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hyperlink" Target="www.HealthyMichiganPlan.org" TargetMode="Externa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990832" y="580293"/>
            <a:ext cx="9531241" cy="2564642"/>
          </a:xfrm>
          <a:prstGeom prst="rect">
            <a:avLst/>
          </a:prstGeom>
          <a:noFill/>
          <a:ln>
            <a:noFill/>
          </a:ln>
        </p:spPr>
        <p:txBody>
          <a:bodyPr lIns="91425" tIns="45700" rIns="91425" bIns="45700" anchor="b" anchorCtr="0">
            <a:noAutofit/>
          </a:bodyPr>
          <a:lstStyle/>
          <a:p>
            <a:pPr marL="0" marR="0" lvl="0" indent="0" algn="l" rtl="0">
              <a:spcBef>
                <a:spcPts val="0"/>
              </a:spcBef>
              <a:buClr>
                <a:srgbClr val="3F3F3F"/>
              </a:buClr>
              <a:buSzPct val="25000"/>
              <a:buFont typeface="Arial"/>
              <a:buNone/>
            </a:pPr>
            <a:r>
              <a:rPr lang="en-US" sz="5400">
                <a:solidFill>
                  <a:srgbClr val="3F3F3F"/>
                </a:solidFill>
              </a:rPr>
              <a:t>COMO OBTENER Y USAR SU SEGURO DE SALUD</a:t>
            </a:r>
          </a:p>
        </p:txBody>
      </p:sp>
      <p:sp>
        <p:nvSpPr>
          <p:cNvPr id="91" name="Shape 91"/>
          <p:cNvSpPr txBox="1">
            <a:spLocks noGrp="1"/>
          </p:cNvSpPr>
          <p:nvPr>
            <p:ph type="subTitle" idx="1"/>
          </p:nvPr>
        </p:nvSpPr>
        <p:spPr>
          <a:xfrm>
            <a:off x="914400" y="3505200"/>
            <a:ext cx="8534399" cy="1752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4000" b="1" dirty="0" smtClean="0">
                <a:solidFill>
                  <a:srgbClr val="3F3F3F"/>
                </a:solidFill>
              </a:rPr>
              <a:t>CUSTOMIZE </a:t>
            </a:r>
            <a:r>
              <a:rPr lang="en-US" sz="4000" b="1" dirty="0" err="1" smtClean="0">
                <a:solidFill>
                  <a:srgbClr val="3F3F3F"/>
                </a:solidFill>
              </a:rPr>
              <a:t>Nombre</a:t>
            </a:r>
            <a:r>
              <a:rPr lang="en-US" sz="4000" b="1" dirty="0" smtClean="0">
                <a:solidFill>
                  <a:srgbClr val="3F3F3F"/>
                </a:solidFill>
              </a:rPr>
              <a:t> </a:t>
            </a:r>
            <a:r>
              <a:rPr lang="en-US" sz="4000" b="1" dirty="0">
                <a:solidFill>
                  <a:srgbClr val="3F3F3F"/>
                </a:solidFill>
              </a:rPr>
              <a:t>de la </a:t>
            </a:r>
            <a:r>
              <a:rPr lang="en-US" sz="4000" b="1" dirty="0" err="1">
                <a:solidFill>
                  <a:srgbClr val="3F3F3F"/>
                </a:solidFill>
              </a:rPr>
              <a:t>organización</a:t>
            </a:r>
            <a:endParaRPr lang="en-US" sz="4000" b="1" dirty="0">
              <a:solidFill>
                <a:srgbClr val="3F3F3F"/>
              </a:solidFi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E36C09"/>
              </a:buClr>
              <a:buSzPct val="25000"/>
              <a:buFont typeface="Arial"/>
              <a:buNone/>
            </a:pPr>
            <a:r>
              <a:rPr lang="en-US" sz="4000" b="1" i="0" u="none" strike="noStrike" cap="none" baseline="0">
                <a:solidFill>
                  <a:srgbClr val="E36C09"/>
                </a:solidFill>
                <a:latin typeface="Arial"/>
                <a:ea typeface="Arial"/>
                <a:cs typeface="Arial"/>
                <a:sym typeface="Arial"/>
              </a:rPr>
              <a:t>1</a:t>
            </a:r>
            <a:r>
              <a:rPr lang="en-US" sz="4000" b="1" baseline="30000">
                <a:solidFill>
                  <a:srgbClr val="E36C09"/>
                </a:solidFill>
              </a:rPr>
              <a:t>er</a:t>
            </a:r>
            <a:r>
              <a:rPr lang="en-US" sz="4000" b="1" i="0" u="none" strike="noStrike" cap="none" baseline="0">
                <a:solidFill>
                  <a:srgbClr val="E36C09"/>
                </a:solidFill>
                <a:latin typeface="Arial"/>
                <a:ea typeface="Arial"/>
                <a:cs typeface="Arial"/>
                <a:sym typeface="Arial"/>
              </a:rPr>
              <a:t> </a:t>
            </a:r>
            <a:r>
              <a:rPr lang="en-US" sz="4000" b="1">
                <a:solidFill>
                  <a:srgbClr val="E36C09"/>
                </a:solidFill>
              </a:rPr>
              <a:t>Paso</a:t>
            </a:r>
            <a:r>
              <a:rPr lang="en-US" sz="4000" b="1" i="0" u="none" strike="noStrike" cap="none" baseline="0">
                <a:solidFill>
                  <a:srgbClr val="E36C09"/>
                </a:solidFill>
                <a:latin typeface="Arial"/>
                <a:ea typeface="Arial"/>
                <a:cs typeface="Arial"/>
                <a:sym typeface="Arial"/>
              </a:rPr>
              <a:t>: </a:t>
            </a:r>
            <a:r>
              <a:rPr lang="en-US" sz="4000">
                <a:solidFill>
                  <a:schemeClr val="dk2"/>
                </a:solidFill>
              </a:rPr>
              <a:t>Elija un Plan de Seguro de Salud</a:t>
            </a:r>
          </a:p>
        </p:txBody>
      </p:sp>
      <p:pic>
        <p:nvPicPr>
          <p:cNvPr id="185" name="Shape 185"/>
          <p:cNvPicPr preferRelativeResize="0">
            <a:picLocks noGrp="1"/>
          </p:cNvPicPr>
          <p:nvPr>
            <p:ph type="body" idx="1"/>
          </p:nvPr>
        </p:nvPicPr>
        <p:blipFill rotWithShape="1">
          <a:blip r:embed="rId3">
            <a:alphaModFix/>
          </a:blip>
          <a:srcRect/>
          <a:stretch/>
        </p:blipFill>
        <p:spPr>
          <a:xfrm>
            <a:off x="3981450" y="2543175"/>
            <a:ext cx="4229100" cy="2990849"/>
          </a:xfrm>
          <a:prstGeom prst="rect">
            <a:avLst/>
          </a:prstGeom>
          <a:noFill/>
          <a:ln w="38100" cap="sq">
            <a:solidFill>
              <a:srgbClr val="000000"/>
            </a:solidFill>
            <a:prstDash val="solid"/>
            <a:miter/>
            <a:headEnd type="none" w="med" len="med"/>
            <a:tailEnd type="none" w="med" len="med"/>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E36C09"/>
              </a:buClr>
              <a:buSzPct val="25000"/>
              <a:buFont typeface="Arial"/>
              <a:buNone/>
            </a:pPr>
            <a:r>
              <a:rPr lang="en-US" sz="6500" b="1">
                <a:solidFill>
                  <a:srgbClr val="E36C09"/>
                </a:solidFill>
              </a:rPr>
              <a:t>2º Paso</a:t>
            </a:r>
            <a:r>
              <a:rPr lang="en-US" sz="6500" b="1" i="0" u="none" strike="noStrike" cap="none" baseline="0">
                <a:solidFill>
                  <a:srgbClr val="E36C09"/>
                </a:solidFill>
                <a:latin typeface="Arial"/>
                <a:ea typeface="Arial"/>
                <a:cs typeface="Arial"/>
                <a:sym typeface="Arial"/>
              </a:rPr>
              <a:t>: </a:t>
            </a:r>
            <a:r>
              <a:rPr lang="en-US" sz="3300">
                <a:solidFill>
                  <a:schemeClr val="dk2"/>
                </a:solidFill>
              </a:rPr>
              <a:t>Elija un proveedor </a:t>
            </a:r>
          </a:p>
        </p:txBody>
      </p:sp>
      <p:sp>
        <p:nvSpPr>
          <p:cNvPr id="192" name="Shape 192"/>
          <p:cNvSpPr txBox="1">
            <a:spLocks noGrp="1"/>
          </p:cNvSpPr>
          <p:nvPr>
            <p:ph type="body" idx="1"/>
          </p:nvPr>
        </p:nvSpPr>
        <p:spPr>
          <a:xfrm>
            <a:off x="646110" y="2157046"/>
            <a:ext cx="8069400" cy="3713700"/>
          </a:xfrm>
          <a:prstGeom prst="rect">
            <a:avLst/>
          </a:prstGeom>
          <a:noFill/>
          <a:ln>
            <a:noFill/>
          </a:ln>
        </p:spPr>
        <p:txBody>
          <a:bodyPr lIns="91425" tIns="45700" rIns="91425" bIns="45700" anchor="t" anchorCtr="0">
            <a:noAutofit/>
          </a:bodyPr>
          <a:lstStyle/>
          <a:p>
            <a:pPr marL="182880" marR="0" lvl="0" indent="-182880" algn="l" rtl="0">
              <a:spcBef>
                <a:spcPts val="0"/>
              </a:spcBef>
              <a:buClr>
                <a:schemeClr val="accent1"/>
              </a:buClr>
              <a:buSzPct val="85000"/>
              <a:buFont typeface="Arial"/>
              <a:buChar char="•"/>
            </a:pPr>
            <a:r>
              <a:rPr lang="en-US" sz="2400" b="1" i="1">
                <a:solidFill>
                  <a:schemeClr val="dk1"/>
                </a:solidFill>
              </a:rPr>
              <a:t>También conocido como su </a:t>
            </a:r>
            <a:r>
              <a:rPr lang="en-US" sz="3000" b="1" i="1">
                <a:solidFill>
                  <a:schemeClr val="dk1"/>
                </a:solidFill>
              </a:rPr>
              <a:t>médico</a:t>
            </a:r>
            <a:r>
              <a:rPr lang="en-US" sz="2200" b="1" i="1" u="none" strike="noStrike" cap="none" baseline="0">
                <a:solidFill>
                  <a:schemeClr val="lt1"/>
                </a:solidFill>
                <a:latin typeface="Arial"/>
                <a:ea typeface="Arial"/>
                <a:cs typeface="Arial"/>
                <a:sym typeface="Arial"/>
              </a:rPr>
              <a:t>s for Doctor?</a:t>
            </a:r>
          </a:p>
          <a:p>
            <a:pPr marL="182880" marR="0" lvl="0" indent="-53339" algn="l" rtl="0">
              <a:spcBef>
                <a:spcPts val="480"/>
              </a:spcBef>
              <a:buClr>
                <a:schemeClr val="accent1"/>
              </a:buClr>
              <a:buFont typeface="Arial"/>
              <a:buNone/>
            </a:pPr>
            <a:endParaRPr sz="2400" b="1" i="0" u="none" strike="noStrike" cap="none" baseline="0">
              <a:solidFill>
                <a:schemeClr val="lt1"/>
              </a:solidFill>
              <a:latin typeface="Arial"/>
              <a:ea typeface="Arial"/>
              <a:cs typeface="Arial"/>
              <a:sym typeface="Arial"/>
            </a:endParaRPr>
          </a:p>
          <a:p>
            <a:pPr marL="182880" marR="0" lvl="0" indent="-182880" algn="l" rtl="0">
              <a:spcBef>
                <a:spcPts val="480"/>
              </a:spcBef>
              <a:buClr>
                <a:schemeClr val="accent1"/>
              </a:buClr>
              <a:buSzPct val="85000"/>
              <a:buFont typeface="Arial"/>
              <a:buChar char="•"/>
            </a:pPr>
            <a:r>
              <a:rPr lang="en-US" sz="2400" b="1">
                <a:solidFill>
                  <a:schemeClr val="dk1"/>
                </a:solidFill>
              </a:rPr>
              <a:t>Atención Primaria - el primer punto de contacto que una persona tiene con el sistema de salud; donde las personas reciben la mayor parte de su cuidado diario. Incluye la prevención, diagnóstico, y tratamiento continuo de las diversas condiciones de salud.</a:t>
            </a:r>
          </a:p>
          <a:p>
            <a:pPr marL="0" marR="0" lvl="0" indent="0" algn="l" rtl="0">
              <a:spcBef>
                <a:spcPts val="480"/>
              </a:spcBef>
              <a:buClr>
                <a:schemeClr val="accent1"/>
              </a:buClr>
              <a:buFont typeface="Arial"/>
              <a:buNone/>
            </a:pPr>
            <a:endParaRPr sz="2400" b="0" i="0" u="none" strike="noStrike" cap="none" baseline="0">
              <a:solidFill>
                <a:schemeClr val="dk1"/>
              </a:solidFill>
              <a:latin typeface="Arial"/>
              <a:ea typeface="Arial"/>
              <a:cs typeface="Arial"/>
              <a:sym typeface="Arial"/>
            </a:endParaRPr>
          </a:p>
          <a:p>
            <a:pPr marL="182880" marR="0" lvl="0" indent="-53339" algn="l" rtl="0">
              <a:spcBef>
                <a:spcPts val="480"/>
              </a:spcBef>
              <a:buClr>
                <a:schemeClr val="accent1"/>
              </a:buClr>
              <a:buFont typeface="Arial"/>
              <a:buNone/>
            </a:pPr>
            <a:endParaRPr sz="2400" b="0" i="0" u="none" strike="noStrike" cap="none" baseline="0">
              <a:solidFill>
                <a:schemeClr val="dk1"/>
              </a:solidFill>
              <a:latin typeface="Arial"/>
              <a:ea typeface="Arial"/>
              <a:cs typeface="Arial"/>
              <a:sym typeface="Arial"/>
            </a:endParaRPr>
          </a:p>
        </p:txBody>
      </p:sp>
      <p:pic>
        <p:nvPicPr>
          <p:cNvPr id="193" name="Shape 193"/>
          <p:cNvPicPr preferRelativeResize="0"/>
          <p:nvPr/>
        </p:nvPicPr>
        <p:blipFill rotWithShape="1">
          <a:blip r:embed="rId3">
            <a:alphaModFix/>
          </a:blip>
          <a:srcRect/>
          <a:stretch/>
        </p:blipFill>
        <p:spPr>
          <a:xfrm>
            <a:off x="9839649" y="616550"/>
            <a:ext cx="1902116" cy="1426588"/>
          </a:xfrm>
          <a:prstGeom prst="rect">
            <a:avLst/>
          </a:prstGeom>
          <a:noFill/>
          <a:ln>
            <a:noFill/>
          </a:ln>
        </p:spPr>
      </p:pic>
      <p:pic>
        <p:nvPicPr>
          <p:cNvPr id="194" name="Shape 194"/>
          <p:cNvPicPr preferRelativeResize="0"/>
          <p:nvPr/>
        </p:nvPicPr>
        <p:blipFill rotWithShape="1">
          <a:blip r:embed="rId4">
            <a:alphaModFix/>
          </a:blip>
          <a:srcRect l="66537"/>
          <a:stretch/>
        </p:blipFill>
        <p:spPr>
          <a:xfrm>
            <a:off x="9856100" y="2930768"/>
            <a:ext cx="1885666" cy="356421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00B050"/>
              </a:buClr>
              <a:buSzPct val="25000"/>
              <a:buFont typeface="Arial"/>
              <a:buNone/>
            </a:pPr>
            <a:r>
              <a:rPr lang="en-US" sz="6500" b="1" i="0" u="none" strike="noStrike" cap="none" baseline="0">
                <a:solidFill>
                  <a:srgbClr val="00B050"/>
                </a:solidFill>
                <a:latin typeface="Arial"/>
                <a:ea typeface="Arial"/>
                <a:cs typeface="Arial"/>
                <a:sym typeface="Arial"/>
              </a:rPr>
              <a:t>A </a:t>
            </a:r>
            <a:r>
              <a:rPr lang="en-US" sz="2400" b="1">
                <a:solidFill>
                  <a:schemeClr val="dk1"/>
                </a:solidFill>
              </a:rPr>
              <a:t>Atención Primaria</a:t>
            </a:r>
          </a:p>
        </p:txBody>
      </p:sp>
      <p:sp>
        <p:nvSpPr>
          <p:cNvPr id="201" name="Shape 201"/>
          <p:cNvSpPr txBox="1">
            <a:spLocks noGrp="1"/>
          </p:cNvSpPr>
          <p:nvPr>
            <p:ph type="body" idx="1"/>
          </p:nvPr>
        </p:nvSpPr>
        <p:spPr>
          <a:xfrm>
            <a:off x="1103312" y="2052918"/>
            <a:ext cx="7890563" cy="485566"/>
          </a:xfrm>
          <a:prstGeom prst="rect">
            <a:avLst/>
          </a:prstGeom>
          <a:noFill/>
          <a:ln>
            <a:noFill/>
          </a:ln>
        </p:spPr>
        <p:txBody>
          <a:bodyPr lIns="91425" tIns="45700" rIns="91425" bIns="45700" anchor="t" anchorCtr="0">
            <a:noAutofit/>
          </a:bodyPr>
          <a:lstStyle/>
          <a:p>
            <a:pPr marL="182880" marR="0" lvl="0" indent="-182880" algn="l" rtl="0">
              <a:spcBef>
                <a:spcPts val="0"/>
              </a:spcBef>
              <a:buClr>
                <a:schemeClr val="accent1"/>
              </a:buClr>
              <a:buSzPct val="85000"/>
              <a:buFont typeface="Arial"/>
              <a:buChar char="•"/>
            </a:pPr>
            <a:r>
              <a:rPr lang="en-US" sz="2400">
                <a:solidFill>
                  <a:schemeClr val="dk1"/>
                </a:solidFill>
              </a:rPr>
              <a:t>Algunas cosas que considerar</a:t>
            </a:r>
            <a:r>
              <a:rPr lang="en-US" sz="2400" b="0" i="0" u="none" strike="noStrike" cap="none" baseline="0">
                <a:solidFill>
                  <a:schemeClr val="dk1"/>
                </a:solidFill>
                <a:latin typeface="Arial"/>
                <a:ea typeface="Arial"/>
                <a:cs typeface="Arial"/>
                <a:sym typeface="Arial"/>
              </a:rPr>
              <a:t>:</a:t>
            </a:r>
          </a:p>
        </p:txBody>
      </p:sp>
      <p:pic>
        <p:nvPicPr>
          <p:cNvPr id="202" name="Shape 202"/>
          <p:cNvPicPr preferRelativeResize="0"/>
          <p:nvPr/>
        </p:nvPicPr>
        <p:blipFill rotWithShape="1">
          <a:blip r:embed="rId3">
            <a:alphaModFix/>
          </a:blip>
          <a:srcRect/>
          <a:stretch/>
        </p:blipFill>
        <p:spPr>
          <a:xfrm>
            <a:off x="6432328" y="590783"/>
            <a:ext cx="1902116" cy="1426588"/>
          </a:xfrm>
          <a:prstGeom prst="rect">
            <a:avLst/>
          </a:prstGeom>
          <a:noFill/>
          <a:ln>
            <a:noFill/>
          </a:ln>
        </p:spPr>
      </p:pic>
      <p:pic>
        <p:nvPicPr>
          <p:cNvPr id="203" name="Shape 203"/>
          <p:cNvPicPr preferRelativeResize="0"/>
          <p:nvPr/>
        </p:nvPicPr>
        <p:blipFill rotWithShape="1">
          <a:blip r:embed="rId4">
            <a:alphaModFix/>
          </a:blip>
          <a:srcRect/>
          <a:stretch/>
        </p:blipFill>
        <p:spPr>
          <a:xfrm>
            <a:off x="9462064" y="1853248"/>
            <a:ext cx="2548349" cy="4816257"/>
          </a:xfrm>
          <a:prstGeom prst="rect">
            <a:avLst/>
          </a:prstGeom>
          <a:noFill/>
          <a:ln>
            <a:noFill/>
          </a:ln>
        </p:spPr>
      </p:pic>
      <p:pic>
        <p:nvPicPr>
          <p:cNvPr id="204" name="Shape 204"/>
          <p:cNvPicPr preferRelativeResize="0"/>
          <p:nvPr/>
        </p:nvPicPr>
        <p:blipFill rotWithShape="1">
          <a:blip r:embed="rId5">
            <a:alphaModFix/>
          </a:blip>
          <a:srcRect/>
          <a:stretch/>
        </p:blipFill>
        <p:spPr>
          <a:xfrm>
            <a:off x="617620" y="2974103"/>
            <a:ext cx="1661614" cy="995322"/>
          </a:xfrm>
          <a:prstGeom prst="rect">
            <a:avLst/>
          </a:prstGeom>
          <a:noFill/>
          <a:ln>
            <a:noFill/>
          </a:ln>
        </p:spPr>
      </p:pic>
      <p:pic>
        <p:nvPicPr>
          <p:cNvPr id="205" name="Shape 205"/>
          <p:cNvPicPr preferRelativeResize="0"/>
          <p:nvPr/>
        </p:nvPicPr>
        <p:blipFill rotWithShape="1">
          <a:blip r:embed="rId6">
            <a:alphaModFix/>
          </a:blip>
          <a:srcRect/>
          <a:stretch/>
        </p:blipFill>
        <p:spPr>
          <a:xfrm>
            <a:off x="2934818" y="2559960"/>
            <a:ext cx="2286000" cy="1485899"/>
          </a:xfrm>
          <a:prstGeom prst="rect">
            <a:avLst/>
          </a:prstGeom>
          <a:noFill/>
          <a:ln>
            <a:noFill/>
          </a:ln>
        </p:spPr>
      </p:pic>
      <p:pic>
        <p:nvPicPr>
          <p:cNvPr id="206" name="Shape 206"/>
          <p:cNvPicPr preferRelativeResize="0"/>
          <p:nvPr/>
        </p:nvPicPr>
        <p:blipFill rotWithShape="1">
          <a:blip r:embed="rId7">
            <a:alphaModFix/>
          </a:blip>
          <a:srcRect/>
          <a:stretch/>
        </p:blipFill>
        <p:spPr>
          <a:xfrm>
            <a:off x="467843" y="4552903"/>
            <a:ext cx="2466974" cy="1847849"/>
          </a:xfrm>
          <a:prstGeom prst="rect">
            <a:avLst/>
          </a:prstGeom>
          <a:noFill/>
          <a:ln>
            <a:noFill/>
          </a:ln>
        </p:spPr>
      </p:pic>
      <p:pic>
        <p:nvPicPr>
          <p:cNvPr id="207" name="Shape 207"/>
          <p:cNvPicPr preferRelativeResize="0"/>
          <p:nvPr/>
        </p:nvPicPr>
        <p:blipFill rotWithShape="1">
          <a:blip r:embed="rId8">
            <a:alphaModFix/>
          </a:blip>
          <a:srcRect/>
          <a:stretch/>
        </p:blipFill>
        <p:spPr>
          <a:xfrm>
            <a:off x="6314055" y="2471208"/>
            <a:ext cx="2138665" cy="1663406"/>
          </a:xfrm>
          <a:prstGeom prst="rect">
            <a:avLst/>
          </a:prstGeom>
          <a:noFill/>
          <a:ln>
            <a:noFill/>
          </a:ln>
        </p:spPr>
      </p:pic>
      <p:pic>
        <p:nvPicPr>
          <p:cNvPr id="208" name="Shape 208"/>
          <p:cNvPicPr preferRelativeResize="0"/>
          <p:nvPr/>
        </p:nvPicPr>
        <p:blipFill rotWithShape="1">
          <a:blip r:embed="rId9">
            <a:alphaModFix/>
          </a:blip>
          <a:srcRect/>
          <a:stretch/>
        </p:blipFill>
        <p:spPr>
          <a:xfrm>
            <a:off x="5959401" y="4552903"/>
            <a:ext cx="2847975" cy="1609725"/>
          </a:xfrm>
          <a:prstGeom prst="rect">
            <a:avLst/>
          </a:prstGeom>
          <a:noFill/>
          <a:ln>
            <a:noFill/>
          </a:ln>
        </p:spPr>
      </p:pic>
      <p:pic>
        <p:nvPicPr>
          <p:cNvPr id="209" name="Shape 209"/>
          <p:cNvPicPr preferRelativeResize="0"/>
          <p:nvPr/>
        </p:nvPicPr>
        <p:blipFill rotWithShape="1">
          <a:blip r:embed="rId10">
            <a:alphaModFix/>
          </a:blip>
          <a:srcRect/>
          <a:stretch/>
        </p:blipFill>
        <p:spPr>
          <a:xfrm>
            <a:off x="3944160" y="3822501"/>
            <a:ext cx="1733549" cy="26288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1"/>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1"/>
                                        <p:tgtEl>
                                          <p:spTgt spid="2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
                                        <p:tgtEl>
                                          <p:spTgt spid="2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1"/>
                                        <p:tgtEl>
                                          <p:spTgt spid="2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9"/>
                                        </p:tgtEl>
                                        <p:attrNameLst>
                                          <p:attrName>style.visibility</p:attrName>
                                        </p:attrNameLst>
                                      </p:cBhvr>
                                      <p:to>
                                        <p:strVal val="visible"/>
                                      </p:to>
                                    </p:set>
                                    <p:animEffect transition="in" filter="fade">
                                      <p:cBhvr>
                                        <p:cTn id="32" dur="1"/>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E36C09"/>
              </a:buClr>
              <a:buSzPct val="25000"/>
              <a:buFont typeface="Arial"/>
              <a:buNone/>
            </a:pPr>
            <a:r>
              <a:rPr lang="en-US" sz="4000" b="1">
                <a:solidFill>
                  <a:srgbClr val="E36C09"/>
                </a:solidFill>
              </a:rPr>
              <a:t>3er Paso</a:t>
            </a:r>
            <a:r>
              <a:rPr lang="en-US" sz="4000" b="1" i="0" u="none" strike="noStrike" cap="none" baseline="0">
                <a:solidFill>
                  <a:srgbClr val="E36C09"/>
                </a:solidFill>
                <a:latin typeface="Arial"/>
                <a:ea typeface="Arial"/>
                <a:cs typeface="Arial"/>
                <a:sym typeface="Arial"/>
              </a:rPr>
              <a:t>: </a:t>
            </a:r>
            <a:r>
              <a:rPr lang="en-US" sz="4000">
                <a:solidFill>
                  <a:schemeClr val="dk2"/>
                </a:solidFill>
              </a:rPr>
              <a:t>Hacer Una Cita</a:t>
            </a:r>
          </a:p>
        </p:txBody>
      </p:sp>
      <p:sp>
        <p:nvSpPr>
          <p:cNvPr id="216" name="Shape 216"/>
          <p:cNvSpPr txBox="1">
            <a:spLocks noGrp="1"/>
          </p:cNvSpPr>
          <p:nvPr>
            <p:ph type="body" idx="1"/>
          </p:nvPr>
        </p:nvSpPr>
        <p:spPr>
          <a:xfrm>
            <a:off x="1103312" y="2052917"/>
            <a:ext cx="5938799" cy="4195499"/>
          </a:xfrm>
          <a:prstGeom prst="rect">
            <a:avLst/>
          </a:prstGeom>
          <a:noFill/>
          <a:ln>
            <a:noFill/>
          </a:ln>
        </p:spPr>
        <p:txBody>
          <a:bodyPr lIns="91425" tIns="45700" rIns="91425" bIns="45700" anchor="t" anchorCtr="0">
            <a:noAutofit/>
          </a:bodyPr>
          <a:lstStyle/>
          <a:p>
            <a:pPr marL="182880" marR="0" lvl="0" indent="-182880" algn="l" rtl="0">
              <a:lnSpc>
                <a:spcPct val="80000"/>
              </a:lnSpc>
              <a:spcBef>
                <a:spcPts val="0"/>
              </a:spcBef>
              <a:spcAft>
                <a:spcPts val="0"/>
              </a:spcAft>
              <a:buClr>
                <a:schemeClr val="accent1"/>
              </a:buClr>
              <a:buSzPct val="85000"/>
              <a:buFont typeface="Arial"/>
              <a:buChar char="•"/>
            </a:pPr>
            <a:r>
              <a:rPr lang="en-US" sz="2600">
                <a:solidFill>
                  <a:schemeClr val="dk1"/>
                </a:solidFill>
              </a:rPr>
              <a:t>Hacer la cita</a:t>
            </a:r>
          </a:p>
          <a:p>
            <a:pPr marL="182880" marR="0" lvl="0" indent="-182880" algn="l" rtl="0">
              <a:lnSpc>
                <a:spcPct val="80000"/>
              </a:lnSpc>
              <a:spcBef>
                <a:spcPts val="3520"/>
              </a:spcBef>
              <a:spcAft>
                <a:spcPts val="0"/>
              </a:spcAft>
              <a:buClr>
                <a:schemeClr val="accent1"/>
              </a:buClr>
              <a:buSzPct val="85000"/>
              <a:buFont typeface="Arial"/>
              <a:buChar char="•"/>
            </a:pPr>
            <a:r>
              <a:rPr lang="en-US" sz="2600">
                <a:solidFill>
                  <a:schemeClr val="dk1"/>
                </a:solidFill>
              </a:rPr>
              <a:t>Miguel va al médico</a:t>
            </a:r>
          </a:p>
          <a:p>
            <a:pPr marL="457200" marR="0" lvl="1" indent="-190500" algn="l" rtl="0">
              <a:lnSpc>
                <a:spcPct val="80000"/>
              </a:lnSpc>
              <a:spcBef>
                <a:spcPts val="3370"/>
              </a:spcBef>
              <a:spcAft>
                <a:spcPts val="0"/>
              </a:spcAft>
              <a:buClr>
                <a:schemeClr val="accent1"/>
              </a:buClr>
              <a:buSzPct val="82763"/>
              <a:buFont typeface="Arial"/>
              <a:buChar char="•"/>
            </a:pPr>
            <a:r>
              <a:rPr lang="en-US" sz="1850">
                <a:solidFill>
                  <a:schemeClr val="dk1"/>
                </a:solidFill>
              </a:rPr>
              <a:t>Cumplir con las citas</a:t>
            </a:r>
          </a:p>
          <a:p>
            <a:pPr marL="457200" marR="0" lvl="1" indent="-190500" algn="l" rtl="0">
              <a:lnSpc>
                <a:spcPct val="80000"/>
              </a:lnSpc>
              <a:spcBef>
                <a:spcPts val="3370"/>
              </a:spcBef>
              <a:spcAft>
                <a:spcPts val="0"/>
              </a:spcAft>
              <a:buClr>
                <a:schemeClr val="accent1"/>
              </a:buClr>
              <a:buSzPct val="82763"/>
              <a:buFont typeface="Arial"/>
              <a:buChar char="•"/>
            </a:pPr>
            <a:r>
              <a:rPr lang="en-US" sz="1850">
                <a:solidFill>
                  <a:schemeClr val="dk1"/>
                </a:solidFill>
              </a:rPr>
              <a:t>Pedir Expedientes Médicos</a:t>
            </a:r>
          </a:p>
          <a:p>
            <a:pPr marL="457200" marR="0" lvl="1" indent="-190500" algn="l" rtl="0">
              <a:lnSpc>
                <a:spcPct val="80000"/>
              </a:lnSpc>
              <a:spcBef>
                <a:spcPts val="3370"/>
              </a:spcBef>
              <a:spcAft>
                <a:spcPts val="0"/>
              </a:spcAft>
              <a:buClr>
                <a:schemeClr val="accent1"/>
              </a:buClr>
              <a:buSzPct val="82763"/>
              <a:buFont typeface="Arial"/>
              <a:buChar char="•"/>
            </a:pPr>
            <a:r>
              <a:rPr lang="en-US" sz="1850">
                <a:solidFill>
                  <a:schemeClr val="dk1"/>
                </a:solidFill>
              </a:rPr>
              <a:t>Hablar con su médico</a:t>
            </a:r>
          </a:p>
          <a:p>
            <a:pPr marL="457200" marR="0" lvl="1" indent="-190500" algn="l" rtl="0">
              <a:lnSpc>
                <a:spcPct val="80000"/>
              </a:lnSpc>
              <a:spcBef>
                <a:spcPts val="3370"/>
              </a:spcBef>
              <a:spcAft>
                <a:spcPts val="3000"/>
              </a:spcAft>
              <a:buClr>
                <a:schemeClr val="accent1"/>
              </a:buClr>
              <a:buSzPct val="82763"/>
              <a:buFont typeface="Arial"/>
              <a:buChar char="•"/>
            </a:pPr>
            <a:r>
              <a:rPr lang="en-US" sz="1850">
                <a:solidFill>
                  <a:schemeClr val="dk1"/>
                </a:solidFill>
              </a:rPr>
              <a:t>Lo que debe llevar con usted cuando vaya</a:t>
            </a:r>
            <a:r>
              <a:rPr lang="en-US" sz="1850" b="0" i="0" u="none" strike="noStrike" cap="none" baseline="0">
                <a:solidFill>
                  <a:schemeClr val="lt1"/>
                </a:solidFill>
                <a:latin typeface="Arial"/>
                <a:ea typeface="Arial"/>
                <a:cs typeface="Arial"/>
                <a:sym typeface="Arial"/>
              </a:rPr>
              <a:t>gree </a:t>
            </a:r>
            <a:r>
              <a:rPr lang="en-US" sz="1850" b="1" i="0" u="none" strike="noStrike" cap="none" baseline="0">
                <a:solidFill>
                  <a:schemeClr val="lt1"/>
                </a:solidFill>
                <a:latin typeface="Arial"/>
                <a:ea typeface="Arial"/>
                <a:cs typeface="Arial"/>
                <a:sym typeface="Arial"/>
              </a:rPr>
              <a:t>or need help?</a:t>
            </a:r>
          </a:p>
        </p:txBody>
      </p:sp>
      <p:pic>
        <p:nvPicPr>
          <p:cNvPr id="217" name="Shape 217"/>
          <p:cNvPicPr preferRelativeResize="0"/>
          <p:nvPr/>
        </p:nvPicPr>
        <p:blipFill rotWithShape="1">
          <a:blip r:embed="rId3">
            <a:alphaModFix/>
          </a:blip>
          <a:srcRect/>
          <a:stretch/>
        </p:blipFill>
        <p:spPr>
          <a:xfrm>
            <a:off x="7179652" y="2117114"/>
            <a:ext cx="4573848" cy="3369285"/>
          </a:xfrm>
          <a:prstGeom prst="rect">
            <a:avLst/>
          </a:prstGeom>
          <a:noFill/>
          <a:ln>
            <a:noFill/>
          </a:ln>
        </p:spPr>
      </p:pic>
      <p:pic>
        <p:nvPicPr>
          <p:cNvPr id="218" name="Shape 218"/>
          <p:cNvPicPr preferRelativeResize="0"/>
          <p:nvPr/>
        </p:nvPicPr>
        <p:blipFill rotWithShape="1">
          <a:blip r:embed="rId4">
            <a:alphaModFix/>
          </a:blip>
          <a:srcRect/>
          <a:stretch/>
        </p:blipFill>
        <p:spPr>
          <a:xfrm>
            <a:off x="9800250" y="533400"/>
            <a:ext cx="1615579" cy="1182727"/>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29783" y="539645"/>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E36C09"/>
              </a:buClr>
              <a:buSzPct val="25000"/>
              <a:buFont typeface="Arial"/>
              <a:buNone/>
            </a:pPr>
            <a:r>
              <a:rPr lang="en-US" sz="4000" b="1">
                <a:solidFill>
                  <a:srgbClr val="E36C09"/>
                </a:solidFill>
              </a:rPr>
              <a:t>4º Paso</a:t>
            </a:r>
            <a:r>
              <a:rPr lang="en-US" sz="4000" b="1" i="0" u="none" strike="noStrike" cap="none" baseline="0">
                <a:solidFill>
                  <a:srgbClr val="E36C09"/>
                </a:solidFill>
                <a:latin typeface="Arial"/>
                <a:ea typeface="Arial"/>
                <a:cs typeface="Arial"/>
                <a:sym typeface="Arial"/>
              </a:rPr>
              <a:t>: </a:t>
            </a:r>
            <a:r>
              <a:rPr lang="en-US" sz="4000">
                <a:solidFill>
                  <a:schemeClr val="dk2"/>
                </a:solidFill>
              </a:rPr>
              <a:t>Completa HRA</a:t>
            </a:r>
          </a:p>
        </p:txBody>
      </p:sp>
      <p:pic>
        <p:nvPicPr>
          <p:cNvPr id="225" name="Shape 225"/>
          <p:cNvPicPr preferRelativeResize="0"/>
          <p:nvPr/>
        </p:nvPicPr>
        <p:blipFill rotWithShape="1">
          <a:blip r:embed="rId3">
            <a:alphaModFix/>
          </a:blip>
          <a:srcRect l="26337" t="12441" r="25465" b="29726"/>
          <a:stretch/>
        </p:blipFill>
        <p:spPr>
          <a:xfrm>
            <a:off x="4182255" y="1470476"/>
            <a:ext cx="7435119" cy="5018389"/>
          </a:xfrm>
          <a:prstGeom prst="rect">
            <a:avLst/>
          </a:prstGeom>
          <a:noFill/>
          <a:ln w="127000" cap="sq">
            <a:solidFill>
              <a:srgbClr val="000000"/>
            </a:solidFill>
            <a:prstDash val="solid"/>
            <a:miter/>
            <a:headEnd type="none" w="med" len="med"/>
            <a:tailEnd type="none" w="med" len="med"/>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a:stretch/>
        </p:blipFill>
        <p:spPr>
          <a:xfrm>
            <a:off x="9350521" y="4333303"/>
            <a:ext cx="2442182" cy="1031143"/>
          </a:xfrm>
          <a:prstGeom prst="rect">
            <a:avLst/>
          </a:prstGeom>
          <a:noFill/>
          <a:ln>
            <a:noFill/>
          </a:ln>
        </p:spPr>
      </p:pic>
      <p:sp>
        <p:nvSpPr>
          <p:cNvPr id="232" name="Shape 232"/>
          <p:cNvSpPr txBox="1">
            <a:spLocks noGrp="1"/>
          </p:cNvSpPr>
          <p:nvPr>
            <p:ph type="title"/>
          </p:nvPr>
        </p:nvSpPr>
        <p:spPr>
          <a:xfrm>
            <a:off x="1128649" y="400947"/>
            <a:ext cx="8077199"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US" sz="4800">
                <a:solidFill>
                  <a:schemeClr val="dk2"/>
                </a:solidFill>
              </a:rPr>
              <a:t>¿Tengo que pagar algo?</a:t>
            </a:r>
          </a:p>
        </p:txBody>
      </p:sp>
      <p:sp>
        <p:nvSpPr>
          <p:cNvPr id="233" name="Shape 233"/>
          <p:cNvSpPr txBox="1">
            <a:spLocks noGrp="1"/>
          </p:cNvSpPr>
          <p:nvPr>
            <p:ph type="body" idx="1"/>
          </p:nvPr>
        </p:nvSpPr>
        <p:spPr>
          <a:xfrm>
            <a:off x="472424" y="1845066"/>
            <a:ext cx="9416999" cy="4575600"/>
          </a:xfrm>
          <a:prstGeom prst="rect">
            <a:avLst/>
          </a:prstGeom>
          <a:noFill/>
          <a:ln>
            <a:noFill/>
          </a:ln>
        </p:spPr>
        <p:txBody>
          <a:bodyPr lIns="91425" tIns="91425" rIns="91425" bIns="91425" anchor="t" anchorCtr="0">
            <a:noAutofit/>
          </a:bodyPr>
          <a:lstStyle/>
          <a:p>
            <a:pPr marL="457200" marR="215900" lvl="0" indent="-355600" algn="l" rtl="0">
              <a:lnSpc>
                <a:spcPct val="100000"/>
              </a:lnSpc>
              <a:spcBef>
                <a:spcPts val="0"/>
              </a:spcBef>
              <a:spcAft>
                <a:spcPts val="0"/>
              </a:spcAft>
              <a:buClr>
                <a:schemeClr val="dk1"/>
              </a:buClr>
              <a:buSzPct val="100000"/>
              <a:buFont typeface="Droid Serif"/>
              <a:buChar char="•"/>
            </a:pPr>
            <a:r>
              <a:rPr lang="en-US" sz="2800">
                <a:solidFill>
                  <a:schemeClr val="dk1"/>
                </a:solidFill>
              </a:rPr>
              <a:t>Plan de Michigan Saludable tiene algunas primicias</a:t>
            </a:r>
          </a:p>
          <a:p>
            <a:pPr marL="457200" marR="215900" lvl="0" indent="-177800" algn="l" rtl="0">
              <a:lnSpc>
                <a:spcPct val="100000"/>
              </a:lnSpc>
              <a:spcBef>
                <a:spcPts val="1100"/>
              </a:spcBef>
              <a:spcAft>
                <a:spcPts val="0"/>
              </a:spcAft>
              <a:buClr>
                <a:schemeClr val="dk1"/>
              </a:buClr>
              <a:buFont typeface="Droid Serif"/>
              <a:buNone/>
            </a:pPr>
            <a:endParaRPr sz="2800" b="0" i="0" u="none" strike="noStrike" cap="none" baseline="0">
              <a:solidFill>
                <a:schemeClr val="dk1"/>
              </a:solidFill>
              <a:latin typeface="Arial"/>
              <a:ea typeface="Arial"/>
              <a:cs typeface="Arial"/>
              <a:sym typeface="Arial"/>
            </a:endParaRPr>
          </a:p>
          <a:p>
            <a:pPr marL="457200" marR="215900" lvl="0" indent="-355600" algn="l" rtl="0">
              <a:lnSpc>
                <a:spcPct val="100000"/>
              </a:lnSpc>
              <a:spcBef>
                <a:spcPts val="1100"/>
              </a:spcBef>
              <a:spcAft>
                <a:spcPts val="0"/>
              </a:spcAft>
              <a:buClr>
                <a:schemeClr val="dk1"/>
              </a:buClr>
              <a:buSzPct val="100000"/>
              <a:buFont typeface="Droid Serif"/>
              <a:buChar char="•"/>
            </a:pPr>
            <a:r>
              <a:rPr lang="en-US" sz="2800">
                <a:solidFill>
                  <a:schemeClr val="dk1"/>
                </a:solidFill>
              </a:rPr>
              <a:t>Los co-pagos son pagados a través de una cuenta de atención médica especial llamada MI Cuenta de Salud</a:t>
            </a:r>
          </a:p>
          <a:p>
            <a:pPr marL="857250" marR="215900" lvl="1" indent="-361950" algn="l" rtl="0">
              <a:spcBef>
                <a:spcPts val="1100"/>
              </a:spcBef>
              <a:spcAft>
                <a:spcPts val="0"/>
              </a:spcAft>
              <a:buClr>
                <a:schemeClr val="dk1"/>
              </a:buClr>
              <a:buSzPct val="100000"/>
              <a:buFont typeface="Droid Serif"/>
              <a:buChar char="•"/>
            </a:pPr>
            <a:r>
              <a:rPr lang="en-US" sz="2600">
                <a:solidFill>
                  <a:schemeClr val="dk1"/>
                </a:solidFill>
              </a:rPr>
              <a:t>compartición de costos</a:t>
            </a:r>
          </a:p>
          <a:p>
            <a:pPr marL="857250" marR="215900" lvl="1" indent="-361950" algn="l" rtl="0">
              <a:spcBef>
                <a:spcPts val="1100"/>
              </a:spcBef>
              <a:spcAft>
                <a:spcPts val="0"/>
              </a:spcAft>
              <a:buClr>
                <a:schemeClr val="dk1"/>
              </a:buClr>
              <a:buSzPct val="100000"/>
              <a:buFont typeface="Droid Serif"/>
              <a:buChar char="•"/>
            </a:pPr>
            <a:r>
              <a:rPr lang="en-US" sz="2600">
                <a:solidFill>
                  <a:schemeClr val="dk1"/>
                </a:solidFill>
              </a:rPr>
              <a:t>La reducción de lo que se paga con una HRA</a:t>
            </a:r>
          </a:p>
          <a:p>
            <a:pPr marL="857250" marR="215900" lvl="1" indent="-361950" algn="l" rtl="0">
              <a:spcBef>
                <a:spcPts val="1100"/>
              </a:spcBef>
              <a:spcAft>
                <a:spcPts val="0"/>
              </a:spcAft>
              <a:buClr>
                <a:schemeClr val="dk1"/>
              </a:buClr>
              <a:buSzPct val="100000"/>
              <a:buFont typeface="Droid Serif"/>
              <a:buChar char="•"/>
            </a:pPr>
            <a:r>
              <a:rPr lang="en-US" sz="2600">
                <a:solidFill>
                  <a:schemeClr val="dk1"/>
                </a:solidFill>
              </a:rPr>
              <a:t>No todos los servicios cuestan dinero</a:t>
            </a:r>
            <a:r>
              <a:rPr lang="en-US" sz="2600" b="0" i="0" u="none" strike="noStrike" cap="none" baseline="0">
                <a:solidFill>
                  <a:schemeClr val="dk1"/>
                </a:solidFill>
                <a:latin typeface="Arial"/>
                <a:ea typeface="Arial"/>
                <a:cs typeface="Arial"/>
                <a:sym typeface="Arial"/>
              </a:rPr>
              <a:t> </a:t>
            </a:r>
          </a:p>
          <a:p>
            <a:pPr marL="182880" marR="0" lvl="0" indent="-53339" algn="l" rtl="0">
              <a:spcBef>
                <a:spcPts val="1580"/>
              </a:spcBef>
              <a:buClr>
                <a:schemeClr val="accent1"/>
              </a:buClr>
              <a:buFont typeface="Arial"/>
              <a:buNone/>
            </a:pPr>
            <a:endParaRPr sz="2400" b="0" i="0" u="none" strike="noStrike" cap="none" baseline="0">
              <a:solidFill>
                <a:schemeClr val="dk1"/>
              </a:solidFill>
              <a:latin typeface="Cambria"/>
              <a:ea typeface="Cambria"/>
              <a:cs typeface="Cambria"/>
              <a:sym typeface="Cambria"/>
            </a:endParaRPr>
          </a:p>
        </p:txBody>
      </p:sp>
      <p:sp>
        <p:nvSpPr>
          <p:cNvPr id="234" name="Shape 234"/>
          <p:cNvSpPr txBox="1">
            <a:spLocks noGrp="1"/>
          </p:cNvSpPr>
          <p:nvPr>
            <p:ph type="sldNum" idx="12"/>
          </p:nvPr>
        </p:nvSpPr>
        <p:spPr>
          <a:xfrm>
            <a:off x="10160000" y="18288"/>
            <a:ext cx="1422400"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pic>
        <p:nvPicPr>
          <p:cNvPr id="235" name="Shape 235"/>
          <p:cNvPicPr preferRelativeResize="0"/>
          <p:nvPr/>
        </p:nvPicPr>
        <p:blipFill rotWithShape="1">
          <a:blip r:embed="rId4">
            <a:alphaModFix/>
          </a:blip>
          <a:srcRect/>
          <a:stretch/>
        </p:blipFill>
        <p:spPr>
          <a:xfrm>
            <a:off x="10097820" y="1699278"/>
            <a:ext cx="947585" cy="1799308"/>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911300" y="441250"/>
            <a:ext cx="10605900" cy="16326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US" sz="4800">
                <a:solidFill>
                  <a:schemeClr val="dk2"/>
                </a:solidFill>
              </a:rPr>
              <a:t>Los Co- pagos - ¿Cuándo se pagan?</a:t>
            </a:r>
          </a:p>
        </p:txBody>
      </p:sp>
      <p:sp>
        <p:nvSpPr>
          <p:cNvPr id="241" name="Shape 241"/>
          <p:cNvSpPr txBox="1">
            <a:spLocks noGrp="1"/>
          </p:cNvSpPr>
          <p:nvPr>
            <p:ph type="sldNum" idx="12"/>
          </p:nvPr>
        </p:nvSpPr>
        <p:spPr>
          <a:xfrm>
            <a:off x="10160000" y="18288"/>
            <a:ext cx="1422400"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pic>
        <p:nvPicPr>
          <p:cNvPr id="242" name="Shape 242"/>
          <p:cNvPicPr preferRelativeResize="0"/>
          <p:nvPr/>
        </p:nvPicPr>
        <p:blipFill rotWithShape="1">
          <a:blip r:embed="rId3">
            <a:alphaModFix/>
          </a:blip>
          <a:srcRect/>
          <a:stretch/>
        </p:blipFill>
        <p:spPr>
          <a:xfrm>
            <a:off x="6537410" y="3515333"/>
            <a:ext cx="3292125" cy="1396104"/>
          </a:xfrm>
          <a:prstGeom prst="rect">
            <a:avLst/>
          </a:prstGeom>
          <a:noFill/>
          <a:ln>
            <a:noFill/>
          </a:ln>
        </p:spPr>
      </p:pic>
      <p:pic>
        <p:nvPicPr>
          <p:cNvPr id="243" name="Shape 243"/>
          <p:cNvPicPr preferRelativeResize="0"/>
          <p:nvPr/>
        </p:nvPicPr>
        <p:blipFill rotWithShape="1">
          <a:blip r:embed="rId4">
            <a:alphaModFix/>
          </a:blip>
          <a:srcRect/>
          <a:stretch/>
        </p:blipFill>
        <p:spPr>
          <a:xfrm>
            <a:off x="2707789" y="2628289"/>
            <a:ext cx="1572904" cy="2981202"/>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609599" y="491925"/>
            <a:ext cx="10847999" cy="17601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US" sz="4800">
                <a:solidFill>
                  <a:schemeClr val="dk2"/>
                </a:solidFill>
              </a:rPr>
              <a:t>Los Co-Pagos - Cuando no se pagan?</a:t>
            </a:r>
          </a:p>
        </p:txBody>
      </p:sp>
      <p:sp>
        <p:nvSpPr>
          <p:cNvPr id="249" name="Shape 249"/>
          <p:cNvSpPr txBox="1">
            <a:spLocks noGrp="1"/>
          </p:cNvSpPr>
          <p:nvPr>
            <p:ph type="sldNum" idx="12"/>
          </p:nvPr>
        </p:nvSpPr>
        <p:spPr>
          <a:xfrm>
            <a:off x="10160000" y="18288"/>
            <a:ext cx="1422400"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pic>
        <p:nvPicPr>
          <p:cNvPr id="250" name="Shape 250"/>
          <p:cNvPicPr preferRelativeResize="0"/>
          <p:nvPr/>
        </p:nvPicPr>
        <p:blipFill rotWithShape="1">
          <a:blip r:embed="rId3">
            <a:alphaModFix/>
          </a:blip>
          <a:srcRect/>
          <a:stretch/>
        </p:blipFill>
        <p:spPr>
          <a:xfrm>
            <a:off x="4024362" y="3756475"/>
            <a:ext cx="3295649" cy="1390650"/>
          </a:xfrm>
          <a:prstGeom prst="rect">
            <a:avLst/>
          </a:prstGeom>
          <a:noFill/>
          <a:ln>
            <a:noFill/>
          </a:ln>
        </p:spPr>
      </p:pic>
      <p:pic>
        <p:nvPicPr>
          <p:cNvPr id="251" name="Shape 251"/>
          <p:cNvPicPr preferRelativeResize="0"/>
          <p:nvPr/>
        </p:nvPicPr>
        <p:blipFill rotWithShape="1">
          <a:blip r:embed="rId4">
            <a:alphaModFix/>
          </a:blip>
          <a:srcRect/>
          <a:stretch/>
        </p:blipFill>
        <p:spPr>
          <a:xfrm>
            <a:off x="4887787" y="3181268"/>
            <a:ext cx="1568799" cy="2973982"/>
          </a:xfrm>
          <a:prstGeom prst="rect">
            <a:avLst/>
          </a:prstGeom>
          <a:noFill/>
          <a:ln>
            <a:noFill/>
          </a:ln>
        </p:spPr>
      </p:pic>
      <p:pic>
        <p:nvPicPr>
          <p:cNvPr id="252" name="Shape 252"/>
          <p:cNvPicPr preferRelativeResize="0"/>
          <p:nvPr/>
        </p:nvPicPr>
        <p:blipFill rotWithShape="1">
          <a:blip r:embed="rId5">
            <a:alphaModFix/>
          </a:blip>
          <a:srcRect/>
          <a:stretch/>
        </p:blipFill>
        <p:spPr>
          <a:xfrm>
            <a:off x="3549964" y="2329575"/>
            <a:ext cx="4244448" cy="4244448"/>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800">
                <a:solidFill>
                  <a:schemeClr val="dk2"/>
                </a:solidFill>
              </a:rPr>
              <a:t>¿Luego, qué pasa?</a:t>
            </a:r>
          </a:p>
        </p:txBody>
      </p:sp>
      <p:pic>
        <p:nvPicPr>
          <p:cNvPr id="258" name="Shape 258"/>
          <p:cNvPicPr preferRelativeResize="0"/>
          <p:nvPr/>
        </p:nvPicPr>
        <p:blipFill rotWithShape="1">
          <a:blip r:embed="rId3">
            <a:alphaModFix/>
          </a:blip>
          <a:srcRect/>
          <a:stretch/>
        </p:blipFill>
        <p:spPr>
          <a:xfrm>
            <a:off x="4063144" y="1899138"/>
            <a:ext cx="4980999" cy="495886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000">
                <a:solidFill>
                  <a:schemeClr val="dk2"/>
                </a:solidFill>
              </a:rPr>
              <a:t>Mirando más de cerca a su Seguro</a:t>
            </a:r>
          </a:p>
        </p:txBody>
      </p:sp>
      <p:pic>
        <p:nvPicPr>
          <p:cNvPr id="265" name="Shape 265"/>
          <p:cNvPicPr preferRelativeResize="0"/>
          <p:nvPr/>
        </p:nvPicPr>
        <p:blipFill rotWithShape="1">
          <a:blip r:embed="rId3">
            <a:alphaModFix/>
          </a:blip>
          <a:srcRect/>
          <a:stretch/>
        </p:blipFill>
        <p:spPr>
          <a:xfrm>
            <a:off x="2798164" y="1790388"/>
            <a:ext cx="5907372" cy="443053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4064232" y="969709"/>
            <a:ext cx="7415699" cy="5210399"/>
          </a:xfrm>
          <a:prstGeom prst="rect">
            <a:avLst/>
          </a:prstGeom>
          <a:noFill/>
          <a:ln>
            <a:noFill/>
          </a:ln>
        </p:spPr>
        <p:txBody>
          <a:bodyPr lIns="91425" tIns="45700" rIns="91425" bIns="45700" anchor="t" anchorCtr="0">
            <a:noAutofit/>
          </a:bodyPr>
          <a:lstStyle/>
          <a:p>
            <a:pPr marL="182880" marR="0" lvl="0" indent="-182880" algn="l" rtl="0">
              <a:lnSpc>
                <a:spcPct val="80000"/>
              </a:lnSpc>
              <a:spcBef>
                <a:spcPts val="0"/>
              </a:spcBef>
              <a:spcAft>
                <a:spcPts val="0"/>
              </a:spcAft>
              <a:buClr>
                <a:schemeClr val="accent1"/>
              </a:buClr>
              <a:buSzPct val="85000"/>
              <a:buFont typeface="Arial"/>
              <a:buChar char="•"/>
            </a:pPr>
            <a:r>
              <a:rPr lang="en-US" sz="3600">
                <a:solidFill>
                  <a:schemeClr val="dk1"/>
                </a:solidFill>
              </a:rPr>
              <a:t>Cómo inscribirse en el Plan de Michigan Saludable</a:t>
            </a:r>
          </a:p>
          <a:p>
            <a:pPr marL="0" marR="0" lvl="0" indent="0" algn="l" rtl="0">
              <a:lnSpc>
                <a:spcPct val="80000"/>
              </a:lnSpc>
              <a:spcBef>
                <a:spcPts val="3066"/>
              </a:spcBef>
              <a:spcAft>
                <a:spcPts val="0"/>
              </a:spcAft>
              <a:buClr>
                <a:schemeClr val="accent1"/>
              </a:buClr>
              <a:buFont typeface="Arial"/>
              <a:buNone/>
            </a:pPr>
            <a:endParaRPr sz="3350" b="0" i="0" u="none" strike="noStrike" cap="none" baseline="0">
              <a:solidFill>
                <a:schemeClr val="dk1"/>
              </a:solidFill>
              <a:latin typeface="Arial"/>
              <a:ea typeface="Arial"/>
              <a:cs typeface="Arial"/>
              <a:sym typeface="Arial"/>
            </a:endParaRPr>
          </a:p>
          <a:p>
            <a:pPr marL="182880" marR="0" lvl="0" indent="-182880" algn="l" rtl="0">
              <a:lnSpc>
                <a:spcPct val="80000"/>
              </a:lnSpc>
              <a:spcBef>
                <a:spcPts val="3120"/>
              </a:spcBef>
              <a:spcAft>
                <a:spcPts val="0"/>
              </a:spcAft>
              <a:buClr>
                <a:schemeClr val="accent1"/>
              </a:buClr>
              <a:buSzPct val="85000"/>
              <a:buFont typeface="Arial"/>
              <a:buChar char="•"/>
            </a:pPr>
            <a:r>
              <a:rPr lang="en-US" sz="3600">
                <a:solidFill>
                  <a:schemeClr val="dk1"/>
                </a:solidFill>
              </a:rPr>
              <a:t>Una mejor comprensión de su seguro de salud</a:t>
            </a:r>
          </a:p>
          <a:p>
            <a:pPr marL="182880" marR="0" lvl="0" indent="-3143" algn="l" rtl="0">
              <a:lnSpc>
                <a:spcPct val="80000"/>
              </a:lnSpc>
              <a:spcBef>
                <a:spcPts val="3066"/>
              </a:spcBef>
              <a:spcAft>
                <a:spcPts val="0"/>
              </a:spcAft>
              <a:buClr>
                <a:schemeClr val="accent1"/>
              </a:buClr>
              <a:buFont typeface="Arial"/>
              <a:buNone/>
            </a:pPr>
            <a:endParaRPr sz="3350" b="0" i="0" u="none" strike="noStrike" cap="none" baseline="0">
              <a:solidFill>
                <a:schemeClr val="dk1"/>
              </a:solidFill>
              <a:latin typeface="Arial"/>
              <a:ea typeface="Arial"/>
              <a:cs typeface="Arial"/>
              <a:sym typeface="Arial"/>
            </a:endParaRPr>
          </a:p>
          <a:p>
            <a:pPr marL="182880" marR="0" lvl="0" indent="-182880" algn="l" rtl="0">
              <a:lnSpc>
                <a:spcPct val="80000"/>
              </a:lnSpc>
              <a:spcBef>
                <a:spcPts val="3120"/>
              </a:spcBef>
              <a:spcAft>
                <a:spcPts val="2400"/>
              </a:spcAft>
              <a:buClr>
                <a:schemeClr val="accent1"/>
              </a:buClr>
              <a:buSzPct val="85000"/>
              <a:buFont typeface="Arial"/>
              <a:buChar char="•"/>
            </a:pPr>
            <a:r>
              <a:rPr lang="en-US" sz="3600">
                <a:solidFill>
                  <a:schemeClr val="dk1"/>
                </a:solidFill>
              </a:rPr>
              <a:t>Tuercas y tornillos de cómo usar su seguro de salud</a:t>
            </a:r>
          </a:p>
        </p:txBody>
      </p:sp>
      <p:pic>
        <p:nvPicPr>
          <p:cNvPr id="98" name="Shape 98"/>
          <p:cNvPicPr preferRelativeResize="0"/>
          <p:nvPr/>
        </p:nvPicPr>
        <p:blipFill rotWithShape="1">
          <a:blip r:embed="rId3">
            <a:alphaModFix/>
          </a:blip>
          <a:srcRect/>
          <a:stretch/>
        </p:blipFill>
        <p:spPr>
          <a:xfrm>
            <a:off x="576722" y="969708"/>
            <a:ext cx="2915934" cy="1014796"/>
          </a:xfrm>
          <a:prstGeom prst="rect">
            <a:avLst/>
          </a:prstGeom>
          <a:noFill/>
          <a:ln>
            <a:noFill/>
          </a:ln>
        </p:spPr>
      </p:pic>
      <p:pic>
        <p:nvPicPr>
          <p:cNvPr id="99" name="Shape 99"/>
          <p:cNvPicPr preferRelativeResize="0"/>
          <p:nvPr/>
        </p:nvPicPr>
        <p:blipFill rotWithShape="1">
          <a:blip r:embed="rId4">
            <a:alphaModFix/>
          </a:blip>
          <a:srcRect/>
          <a:stretch/>
        </p:blipFill>
        <p:spPr>
          <a:xfrm>
            <a:off x="1258959" y="4655810"/>
            <a:ext cx="1963706" cy="1963706"/>
          </a:xfrm>
          <a:prstGeom prst="rect">
            <a:avLst/>
          </a:prstGeom>
          <a:noFill/>
          <a:ln>
            <a:noFill/>
          </a:ln>
        </p:spPr>
      </p:pic>
      <p:pic>
        <p:nvPicPr>
          <p:cNvPr id="100" name="Shape 100"/>
          <p:cNvPicPr preferRelativeResize="0"/>
          <p:nvPr/>
        </p:nvPicPr>
        <p:blipFill rotWithShape="1">
          <a:blip r:embed="rId5">
            <a:alphaModFix/>
          </a:blip>
          <a:srcRect/>
          <a:stretch/>
        </p:blipFill>
        <p:spPr>
          <a:xfrm>
            <a:off x="1399286" y="2594383"/>
            <a:ext cx="1328303" cy="1328303"/>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1"/>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00B050"/>
              </a:buClr>
              <a:buSzPct val="25000"/>
              <a:buFont typeface="Arial"/>
              <a:buNone/>
            </a:pPr>
            <a:r>
              <a:rPr lang="en-US" sz="6500" b="1" i="0" u="none" strike="noStrike" cap="none" baseline="0">
                <a:solidFill>
                  <a:srgbClr val="00B050"/>
                </a:solidFill>
                <a:latin typeface="Arial"/>
                <a:ea typeface="Arial"/>
                <a:cs typeface="Arial"/>
                <a:sym typeface="Arial"/>
              </a:rPr>
              <a:t>A </a:t>
            </a:r>
            <a:r>
              <a:rPr lang="en-US" sz="3600" b="1">
                <a:solidFill>
                  <a:srgbClr val="00B050"/>
                </a:solidFill>
              </a:rPr>
              <a:t>Atención Primaria</a:t>
            </a:r>
          </a:p>
        </p:txBody>
      </p:sp>
      <p:sp>
        <p:nvSpPr>
          <p:cNvPr id="271" name="Shape 271"/>
          <p:cNvSpPr txBox="1">
            <a:spLocks noGrp="1"/>
          </p:cNvSpPr>
          <p:nvPr>
            <p:ph type="body" idx="1"/>
          </p:nvPr>
        </p:nvSpPr>
        <p:spPr>
          <a:xfrm>
            <a:off x="1103312" y="2052918"/>
            <a:ext cx="7890563" cy="485566"/>
          </a:xfrm>
          <a:prstGeom prst="rect">
            <a:avLst/>
          </a:prstGeom>
          <a:noFill/>
          <a:ln>
            <a:noFill/>
          </a:ln>
        </p:spPr>
        <p:txBody>
          <a:bodyPr lIns="91425" tIns="45700" rIns="91425" bIns="45700" anchor="t" anchorCtr="0">
            <a:noAutofit/>
          </a:bodyPr>
          <a:lstStyle/>
          <a:p>
            <a:pPr marL="182880" marR="0" lvl="0" indent="-182880" algn="l" rtl="0">
              <a:spcBef>
                <a:spcPts val="0"/>
              </a:spcBef>
              <a:buClr>
                <a:schemeClr val="accent1"/>
              </a:buClr>
              <a:buSzPct val="85000"/>
              <a:buFont typeface="Arial"/>
              <a:buChar char="•"/>
            </a:pPr>
            <a:r>
              <a:rPr lang="en-US" sz="2400">
                <a:solidFill>
                  <a:schemeClr val="dk1"/>
                </a:solidFill>
              </a:rPr>
              <a:t>Algunas cosas para considerar</a:t>
            </a:r>
            <a:r>
              <a:rPr lang="en-US" sz="2400" b="0" i="0" u="none" strike="noStrike" cap="none" baseline="0">
                <a:solidFill>
                  <a:schemeClr val="dk1"/>
                </a:solidFill>
                <a:latin typeface="Arial"/>
                <a:ea typeface="Arial"/>
                <a:cs typeface="Arial"/>
                <a:sym typeface="Arial"/>
              </a:rPr>
              <a:t>:</a:t>
            </a:r>
          </a:p>
        </p:txBody>
      </p:sp>
      <p:pic>
        <p:nvPicPr>
          <p:cNvPr id="272" name="Shape 272"/>
          <p:cNvPicPr preferRelativeResize="0"/>
          <p:nvPr/>
        </p:nvPicPr>
        <p:blipFill rotWithShape="1">
          <a:blip r:embed="rId3">
            <a:alphaModFix/>
          </a:blip>
          <a:srcRect/>
          <a:stretch/>
        </p:blipFill>
        <p:spPr>
          <a:xfrm>
            <a:off x="6432328" y="590783"/>
            <a:ext cx="1902116" cy="1426588"/>
          </a:xfrm>
          <a:prstGeom prst="rect">
            <a:avLst/>
          </a:prstGeom>
          <a:noFill/>
          <a:ln>
            <a:noFill/>
          </a:ln>
        </p:spPr>
      </p:pic>
      <p:pic>
        <p:nvPicPr>
          <p:cNvPr id="273" name="Shape 273"/>
          <p:cNvPicPr preferRelativeResize="0"/>
          <p:nvPr/>
        </p:nvPicPr>
        <p:blipFill rotWithShape="1">
          <a:blip r:embed="rId4">
            <a:alphaModFix/>
          </a:blip>
          <a:srcRect/>
          <a:stretch/>
        </p:blipFill>
        <p:spPr>
          <a:xfrm>
            <a:off x="9462064" y="1853248"/>
            <a:ext cx="2548349" cy="4816257"/>
          </a:xfrm>
          <a:prstGeom prst="rect">
            <a:avLst/>
          </a:prstGeom>
          <a:noFill/>
          <a:ln>
            <a:noFill/>
          </a:ln>
        </p:spPr>
      </p:pic>
      <p:pic>
        <p:nvPicPr>
          <p:cNvPr id="274" name="Shape 274"/>
          <p:cNvPicPr preferRelativeResize="0"/>
          <p:nvPr/>
        </p:nvPicPr>
        <p:blipFill rotWithShape="1">
          <a:blip r:embed="rId5">
            <a:alphaModFix/>
          </a:blip>
          <a:srcRect/>
          <a:stretch/>
        </p:blipFill>
        <p:spPr>
          <a:xfrm>
            <a:off x="617620" y="2974103"/>
            <a:ext cx="1661614" cy="995322"/>
          </a:xfrm>
          <a:prstGeom prst="rect">
            <a:avLst/>
          </a:prstGeom>
          <a:noFill/>
          <a:ln>
            <a:noFill/>
          </a:ln>
        </p:spPr>
      </p:pic>
      <p:pic>
        <p:nvPicPr>
          <p:cNvPr id="275" name="Shape 275"/>
          <p:cNvPicPr preferRelativeResize="0"/>
          <p:nvPr/>
        </p:nvPicPr>
        <p:blipFill rotWithShape="1">
          <a:blip r:embed="rId6">
            <a:alphaModFix/>
          </a:blip>
          <a:srcRect/>
          <a:stretch/>
        </p:blipFill>
        <p:spPr>
          <a:xfrm>
            <a:off x="2934818" y="2559960"/>
            <a:ext cx="2286000" cy="1485899"/>
          </a:xfrm>
          <a:prstGeom prst="rect">
            <a:avLst/>
          </a:prstGeom>
          <a:noFill/>
          <a:ln>
            <a:noFill/>
          </a:ln>
        </p:spPr>
      </p:pic>
      <p:pic>
        <p:nvPicPr>
          <p:cNvPr id="276" name="Shape 276"/>
          <p:cNvPicPr preferRelativeResize="0"/>
          <p:nvPr/>
        </p:nvPicPr>
        <p:blipFill rotWithShape="1">
          <a:blip r:embed="rId7">
            <a:alphaModFix/>
          </a:blip>
          <a:srcRect/>
          <a:stretch/>
        </p:blipFill>
        <p:spPr>
          <a:xfrm>
            <a:off x="467843" y="4552903"/>
            <a:ext cx="2466974" cy="1847849"/>
          </a:xfrm>
          <a:prstGeom prst="rect">
            <a:avLst/>
          </a:prstGeom>
          <a:noFill/>
          <a:ln>
            <a:noFill/>
          </a:ln>
        </p:spPr>
      </p:pic>
      <p:pic>
        <p:nvPicPr>
          <p:cNvPr id="277" name="Shape 277"/>
          <p:cNvPicPr preferRelativeResize="0"/>
          <p:nvPr/>
        </p:nvPicPr>
        <p:blipFill rotWithShape="1">
          <a:blip r:embed="rId8">
            <a:alphaModFix/>
          </a:blip>
          <a:srcRect/>
          <a:stretch/>
        </p:blipFill>
        <p:spPr>
          <a:xfrm>
            <a:off x="6314055" y="2471208"/>
            <a:ext cx="2138665" cy="1663406"/>
          </a:xfrm>
          <a:prstGeom prst="rect">
            <a:avLst/>
          </a:prstGeom>
          <a:noFill/>
          <a:ln>
            <a:noFill/>
          </a:ln>
        </p:spPr>
      </p:pic>
      <p:pic>
        <p:nvPicPr>
          <p:cNvPr id="278" name="Shape 278"/>
          <p:cNvPicPr preferRelativeResize="0"/>
          <p:nvPr/>
        </p:nvPicPr>
        <p:blipFill rotWithShape="1">
          <a:blip r:embed="rId9">
            <a:alphaModFix/>
          </a:blip>
          <a:srcRect/>
          <a:stretch/>
        </p:blipFill>
        <p:spPr>
          <a:xfrm>
            <a:off x="5959401" y="4552903"/>
            <a:ext cx="2847975" cy="1609725"/>
          </a:xfrm>
          <a:prstGeom prst="rect">
            <a:avLst/>
          </a:prstGeom>
          <a:noFill/>
          <a:ln>
            <a:noFill/>
          </a:ln>
        </p:spPr>
      </p:pic>
      <p:pic>
        <p:nvPicPr>
          <p:cNvPr id="279" name="Shape 279"/>
          <p:cNvPicPr preferRelativeResize="0"/>
          <p:nvPr/>
        </p:nvPicPr>
        <p:blipFill rotWithShape="1">
          <a:blip r:embed="rId10">
            <a:alphaModFix/>
          </a:blip>
          <a:srcRect/>
          <a:stretch/>
        </p:blipFill>
        <p:spPr>
          <a:xfrm>
            <a:off x="3944160" y="3822501"/>
            <a:ext cx="1733549" cy="26288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FFFF00"/>
              </a:buClr>
              <a:buSzPct val="25000"/>
              <a:buFont typeface="Arial"/>
              <a:buNone/>
            </a:pPr>
            <a:r>
              <a:rPr lang="en-US" sz="6500" b="1" i="0" u="none" strike="noStrike" cap="none" baseline="0">
                <a:solidFill>
                  <a:srgbClr val="FFFF00"/>
                </a:solidFill>
                <a:latin typeface="Arial"/>
                <a:ea typeface="Arial"/>
                <a:cs typeface="Arial"/>
                <a:sym typeface="Arial"/>
              </a:rPr>
              <a:t>B</a:t>
            </a:r>
            <a:r>
              <a:rPr lang="en-US" sz="6500" b="1" i="0" u="none" strike="noStrike" cap="none" baseline="0">
                <a:solidFill>
                  <a:srgbClr val="00B050"/>
                </a:solidFill>
                <a:latin typeface="Arial"/>
                <a:ea typeface="Arial"/>
                <a:cs typeface="Arial"/>
                <a:sym typeface="Arial"/>
              </a:rPr>
              <a:t> </a:t>
            </a:r>
            <a:r>
              <a:rPr lang="en-US" sz="3600" b="1">
                <a:solidFill>
                  <a:srgbClr val="FFFF00"/>
                </a:solidFill>
              </a:rPr>
              <a:t>Atención de Urgencias</a:t>
            </a:r>
          </a:p>
        </p:txBody>
      </p:sp>
      <p:sp>
        <p:nvSpPr>
          <p:cNvPr id="286" name="Shape 286"/>
          <p:cNvSpPr txBox="1">
            <a:spLocks noGrp="1"/>
          </p:cNvSpPr>
          <p:nvPr>
            <p:ph type="body" idx="1"/>
          </p:nvPr>
        </p:nvSpPr>
        <p:spPr>
          <a:xfrm>
            <a:off x="845404" y="2029472"/>
            <a:ext cx="8415899" cy="4418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2600">
                <a:solidFill>
                  <a:schemeClr val="dk1"/>
                </a:solidFill>
              </a:rPr>
              <a:t>¿Por qué deberíamos utilizar Atención Urgente en lugar de la Sala de Emergencias o nuestro doctor?</a:t>
            </a:r>
          </a:p>
          <a:p>
            <a:pPr marL="182880" marR="0" lvl="0" indent="-182880" algn="l" rtl="0">
              <a:lnSpc>
                <a:spcPct val="90000"/>
              </a:lnSpc>
              <a:spcBef>
                <a:spcPts val="3520"/>
              </a:spcBef>
              <a:spcAft>
                <a:spcPts val="0"/>
              </a:spcAft>
              <a:buClr>
                <a:schemeClr val="accent1"/>
              </a:buClr>
              <a:buSzPct val="85000"/>
              <a:buFont typeface="Arial"/>
              <a:buChar char="•"/>
            </a:pPr>
            <a:r>
              <a:rPr lang="en-US" sz="2600">
                <a:solidFill>
                  <a:schemeClr val="dk1"/>
                </a:solidFill>
              </a:rPr>
              <a:t>Necesita atención médica hoy, y sentirse seguro que puede esperar un par de horas</a:t>
            </a:r>
          </a:p>
          <a:p>
            <a:pPr marL="182880" marR="0" lvl="0" indent="-182880" algn="l" rtl="0">
              <a:lnSpc>
                <a:spcPct val="90000"/>
              </a:lnSpc>
              <a:spcBef>
                <a:spcPts val="3520"/>
              </a:spcBef>
              <a:spcAft>
                <a:spcPts val="0"/>
              </a:spcAft>
              <a:buClr>
                <a:schemeClr val="accent1"/>
              </a:buClr>
              <a:buSzPct val="85000"/>
              <a:buFont typeface="Arial"/>
              <a:buChar char="•"/>
            </a:pPr>
            <a:r>
              <a:rPr lang="en-US" sz="2600">
                <a:solidFill>
                  <a:schemeClr val="dk1"/>
                </a:solidFill>
              </a:rPr>
              <a:t>Trató de ver a su médico, y no podía hablar con ellos</a:t>
            </a:r>
          </a:p>
          <a:p>
            <a:pPr marL="182880" marR="0" lvl="0" indent="-182880" algn="l" rtl="0">
              <a:lnSpc>
                <a:spcPct val="90000"/>
              </a:lnSpc>
              <a:spcBef>
                <a:spcPts val="3520"/>
              </a:spcBef>
              <a:spcAft>
                <a:spcPts val="0"/>
              </a:spcAft>
              <a:buClr>
                <a:schemeClr val="accent1"/>
              </a:buClr>
              <a:buSzPct val="85000"/>
              <a:buFont typeface="Arial"/>
              <a:buChar char="•"/>
            </a:pPr>
            <a:r>
              <a:rPr lang="en-US" sz="2600">
                <a:solidFill>
                  <a:schemeClr val="dk1"/>
                </a:solidFill>
              </a:rPr>
              <a:t>Su médico le dijo que fuera a un centro de Atención Urgente</a:t>
            </a:r>
          </a:p>
          <a:p>
            <a:pPr marL="0" marR="0" lvl="0" indent="0" algn="l" rtl="0">
              <a:lnSpc>
                <a:spcPct val="90000"/>
              </a:lnSpc>
              <a:spcBef>
                <a:spcPts val="3480"/>
              </a:spcBef>
              <a:buClr>
                <a:schemeClr val="accent1"/>
              </a:buClr>
              <a:buSzPct val="25000"/>
              <a:buFont typeface="Arial"/>
              <a:buNone/>
            </a:pPr>
            <a:r>
              <a:rPr lang="en-US" sz="2400" b="1" i="0" u="none" strike="noStrike" cap="none" baseline="0">
                <a:solidFill>
                  <a:schemeClr val="lt1"/>
                </a:solidFill>
                <a:latin typeface="Arial"/>
                <a:ea typeface="Arial"/>
                <a:cs typeface="Arial"/>
                <a:sym typeface="Arial"/>
              </a:rPr>
              <a:t>e is the nearest urgent care?</a:t>
            </a:r>
          </a:p>
        </p:txBody>
      </p:sp>
      <p:pic>
        <p:nvPicPr>
          <p:cNvPr id="287" name="Shape 287"/>
          <p:cNvPicPr preferRelativeResize="0"/>
          <p:nvPr/>
        </p:nvPicPr>
        <p:blipFill rotWithShape="1">
          <a:blip r:embed="rId3">
            <a:alphaModFix/>
          </a:blip>
          <a:srcRect l="31791" r="33821"/>
          <a:stretch/>
        </p:blipFill>
        <p:spPr>
          <a:xfrm>
            <a:off x="9626221" y="1428749"/>
            <a:ext cx="2438399" cy="481964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FF0000"/>
              </a:buClr>
              <a:buSzPct val="25000"/>
              <a:buFont typeface="Arial"/>
              <a:buNone/>
            </a:pPr>
            <a:r>
              <a:rPr lang="en-US" sz="6500" b="1" i="0" u="none" strike="noStrike" cap="none" baseline="0">
                <a:solidFill>
                  <a:srgbClr val="FF0000"/>
                </a:solidFill>
                <a:latin typeface="Arial"/>
                <a:ea typeface="Arial"/>
                <a:cs typeface="Arial"/>
                <a:sym typeface="Arial"/>
              </a:rPr>
              <a:t>C</a:t>
            </a:r>
            <a:r>
              <a:rPr lang="en-US" sz="6500" b="1" i="0" u="none" strike="noStrike" cap="none" baseline="0">
                <a:solidFill>
                  <a:srgbClr val="00B050"/>
                </a:solidFill>
                <a:latin typeface="Arial"/>
                <a:ea typeface="Arial"/>
                <a:cs typeface="Arial"/>
                <a:sym typeface="Arial"/>
              </a:rPr>
              <a:t> </a:t>
            </a:r>
            <a:r>
              <a:rPr lang="en-US" sz="3600" b="1">
                <a:solidFill>
                  <a:srgbClr val="FF0000"/>
                </a:solidFill>
              </a:rPr>
              <a:t>Atención de emergencia</a:t>
            </a:r>
          </a:p>
        </p:txBody>
      </p:sp>
      <p:sp>
        <p:nvSpPr>
          <p:cNvPr id="294" name="Shape 294"/>
          <p:cNvSpPr txBox="1">
            <a:spLocks noGrp="1"/>
          </p:cNvSpPr>
          <p:nvPr>
            <p:ph type="body" idx="1"/>
          </p:nvPr>
        </p:nvSpPr>
        <p:spPr>
          <a:xfrm>
            <a:off x="609600" y="1600200"/>
            <a:ext cx="8792399" cy="5257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lnSpc>
                <a:spcPct val="90000"/>
              </a:lnSpc>
              <a:spcBef>
                <a:spcPts val="560"/>
              </a:spcBef>
              <a:spcAft>
                <a:spcPts val="0"/>
              </a:spcAft>
              <a:buClr>
                <a:schemeClr val="accent1"/>
              </a:buClr>
              <a:buSzPct val="25000"/>
              <a:buFont typeface="Arial"/>
              <a:buNone/>
            </a:pPr>
            <a:r>
              <a:rPr lang="en-US" sz="2800">
                <a:solidFill>
                  <a:schemeClr val="dk1"/>
                </a:solidFill>
              </a:rPr>
              <a:t>¿Por qué habríamos de utilizar la sala de emergencias?</a:t>
            </a:r>
          </a:p>
          <a:p>
            <a:pPr marL="0" marR="0" lvl="0" indent="0" algn="l" rtl="0">
              <a:lnSpc>
                <a:spcPct val="90000"/>
              </a:lnSpc>
              <a:spcBef>
                <a:spcPts val="2960"/>
              </a:spcBef>
              <a:spcAft>
                <a:spcPts val="0"/>
              </a:spcAft>
              <a:buClr>
                <a:schemeClr val="accent1"/>
              </a:buClr>
              <a:buSzPct val="25000"/>
              <a:buFont typeface="Arial"/>
              <a:buNone/>
            </a:pPr>
            <a:r>
              <a:rPr lang="en-US" sz="2800">
                <a:solidFill>
                  <a:schemeClr val="dk1"/>
                </a:solidFill>
              </a:rPr>
              <a:t>Necesita atención médica en este momento y no se sienten seguros de espera.</a:t>
            </a:r>
          </a:p>
          <a:p>
            <a:pPr marL="457200" marR="0" lvl="0" indent="457200" algn="l" rtl="0">
              <a:lnSpc>
                <a:spcPct val="90000"/>
              </a:lnSpc>
              <a:spcBef>
                <a:spcPts val="2280"/>
              </a:spcBef>
              <a:spcAft>
                <a:spcPts val="0"/>
              </a:spcAft>
              <a:buClr>
                <a:schemeClr val="accent1"/>
              </a:buClr>
              <a:buSzPct val="25000"/>
              <a:buFont typeface="Arial"/>
              <a:buNone/>
            </a:pPr>
            <a:r>
              <a:rPr lang="en-US" sz="2400">
                <a:solidFill>
                  <a:schemeClr val="dk1"/>
                </a:solidFill>
              </a:rPr>
              <a:t>Problemas como</a:t>
            </a:r>
            <a:r>
              <a:rPr lang="en-US" sz="2400" b="0" i="0" u="none" strike="noStrike" cap="none" baseline="0">
                <a:solidFill>
                  <a:schemeClr val="dk1"/>
                </a:solidFill>
                <a:latin typeface="Arial"/>
                <a:ea typeface="Arial"/>
                <a:cs typeface="Arial"/>
                <a:sym typeface="Arial"/>
              </a:rPr>
              <a:t>: </a:t>
            </a:r>
          </a:p>
          <a:p>
            <a:pPr marL="1382713" marR="0" lvl="1" indent="-468313" algn="l" rtl="0">
              <a:lnSpc>
                <a:spcPct val="90000"/>
              </a:lnSpc>
              <a:spcBef>
                <a:spcPts val="1600"/>
              </a:spcBef>
              <a:spcAft>
                <a:spcPts val="0"/>
              </a:spcAft>
              <a:buClr>
                <a:schemeClr val="accent1"/>
              </a:buClr>
              <a:buSzPct val="85000"/>
              <a:buFont typeface="Arial"/>
              <a:buChar char="•"/>
            </a:pPr>
            <a:r>
              <a:rPr lang="en-US" sz="2000">
                <a:solidFill>
                  <a:schemeClr val="dk1"/>
                </a:solidFill>
              </a:rPr>
              <a:t>Dificultad para respirar</a:t>
            </a:r>
          </a:p>
          <a:p>
            <a:pPr marL="1382713" marR="0" lvl="1" indent="-468313" algn="l" rtl="0">
              <a:lnSpc>
                <a:spcPct val="90000"/>
              </a:lnSpc>
              <a:spcBef>
                <a:spcPts val="1600"/>
              </a:spcBef>
              <a:spcAft>
                <a:spcPts val="0"/>
              </a:spcAft>
              <a:buClr>
                <a:schemeClr val="accent1"/>
              </a:buClr>
              <a:buSzPct val="85000"/>
              <a:buFont typeface="Arial"/>
              <a:buChar char="•"/>
            </a:pPr>
            <a:r>
              <a:rPr lang="en-US" sz="2000">
                <a:solidFill>
                  <a:schemeClr val="dk1"/>
                </a:solidFill>
              </a:rPr>
              <a:t>dolor de pecho</a:t>
            </a:r>
          </a:p>
          <a:p>
            <a:pPr marL="1382713" marR="0" lvl="1" indent="-468313" algn="l" rtl="0">
              <a:lnSpc>
                <a:spcPct val="90000"/>
              </a:lnSpc>
              <a:spcBef>
                <a:spcPts val="1600"/>
              </a:spcBef>
              <a:spcAft>
                <a:spcPts val="0"/>
              </a:spcAft>
              <a:buClr>
                <a:schemeClr val="accent1"/>
              </a:buClr>
              <a:buSzPct val="85000"/>
              <a:buFont typeface="Arial"/>
              <a:buChar char="•"/>
            </a:pPr>
            <a:r>
              <a:rPr lang="en-US" sz="2000">
                <a:solidFill>
                  <a:schemeClr val="dk1"/>
                </a:solidFill>
              </a:rPr>
              <a:t>desmayo</a:t>
            </a:r>
          </a:p>
          <a:p>
            <a:pPr marL="1382713" marR="0" lvl="1" indent="-468313" algn="l" rtl="0">
              <a:lnSpc>
                <a:spcPct val="90000"/>
              </a:lnSpc>
              <a:spcBef>
                <a:spcPts val="1600"/>
              </a:spcBef>
              <a:spcAft>
                <a:spcPts val="0"/>
              </a:spcAft>
              <a:buClr>
                <a:schemeClr val="accent1"/>
              </a:buClr>
              <a:buSzPct val="85000"/>
              <a:buFont typeface="Arial"/>
              <a:buChar char="•"/>
            </a:pPr>
            <a:r>
              <a:rPr lang="en-US" sz="2000">
                <a:solidFill>
                  <a:schemeClr val="dk1"/>
                </a:solidFill>
              </a:rPr>
              <a:t>entumecimiento repentino</a:t>
            </a:r>
          </a:p>
          <a:p>
            <a:pPr marL="1382713" marR="0" lvl="1" indent="-468313" algn="l" rtl="0">
              <a:lnSpc>
                <a:spcPct val="90000"/>
              </a:lnSpc>
              <a:spcBef>
                <a:spcPts val="1600"/>
              </a:spcBef>
              <a:spcAft>
                <a:spcPts val="1200"/>
              </a:spcAft>
              <a:buClr>
                <a:schemeClr val="accent1"/>
              </a:buClr>
              <a:buSzPct val="85000"/>
              <a:buFont typeface="Arial"/>
              <a:buChar char="•"/>
            </a:pPr>
            <a:r>
              <a:rPr lang="en-US" sz="2000">
                <a:solidFill>
                  <a:schemeClr val="dk1"/>
                </a:solidFill>
              </a:rPr>
              <a:t>sangrado incontrolable</a:t>
            </a:r>
          </a:p>
        </p:txBody>
      </p:sp>
      <p:pic>
        <p:nvPicPr>
          <p:cNvPr id="295" name="Shape 295"/>
          <p:cNvPicPr preferRelativeResize="0"/>
          <p:nvPr/>
        </p:nvPicPr>
        <p:blipFill rotWithShape="1">
          <a:blip r:embed="rId3">
            <a:alphaModFix/>
          </a:blip>
          <a:srcRect r="67768"/>
          <a:stretch/>
        </p:blipFill>
        <p:spPr>
          <a:xfrm>
            <a:off x="9594928" y="1404866"/>
            <a:ext cx="2456046" cy="4819649"/>
          </a:xfrm>
          <a:prstGeom prst="rect">
            <a:avLst/>
          </a:prstGeom>
          <a:noFill/>
          <a:ln>
            <a:noFill/>
          </a:ln>
        </p:spPr>
      </p:pic>
      <p:sp>
        <p:nvSpPr>
          <p:cNvPr id="296" name="Shape 296"/>
          <p:cNvSpPr txBox="1"/>
          <p:nvPr/>
        </p:nvSpPr>
        <p:spPr>
          <a:xfrm>
            <a:off x="13317415" y="3423137"/>
            <a:ext cx="2274277"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800">
                <a:solidFill>
                  <a:schemeClr val="dk2"/>
                </a:solidFill>
              </a:rPr>
              <a:t>María va a la farmacia</a:t>
            </a:r>
          </a:p>
        </p:txBody>
      </p:sp>
      <p:sp>
        <p:nvSpPr>
          <p:cNvPr id="303" name="Shape 303"/>
          <p:cNvSpPr txBox="1">
            <a:spLocks noGrp="1"/>
          </p:cNvSpPr>
          <p:nvPr>
            <p:ph type="body" idx="1"/>
          </p:nvPr>
        </p:nvSpPr>
        <p:spPr>
          <a:xfrm>
            <a:off x="937845" y="1841988"/>
            <a:ext cx="10574214" cy="4876799"/>
          </a:xfrm>
          <a:prstGeom prst="rect">
            <a:avLst/>
          </a:prstGeom>
          <a:noFill/>
          <a:ln>
            <a:noFill/>
          </a:ln>
        </p:spPr>
        <p:txBody>
          <a:bodyPr lIns="91425" tIns="45700" rIns="91425" bIns="45700" anchor="t" anchorCtr="0">
            <a:noAutofit/>
          </a:bodyPr>
          <a:lstStyle/>
          <a:p>
            <a:pPr marL="182880" marR="0" lvl="0" indent="-182880" algn="l" rtl="0">
              <a:spcBef>
                <a:spcPts val="0"/>
              </a:spcBef>
              <a:buClr>
                <a:schemeClr val="accent1"/>
              </a:buClr>
              <a:buSzPct val="85000"/>
              <a:buFont typeface="Arial"/>
              <a:buChar char="•"/>
            </a:pPr>
            <a:r>
              <a:rPr lang="en-US" sz="3200">
                <a:solidFill>
                  <a:schemeClr val="dk1"/>
                </a:solidFill>
              </a:rPr>
              <a:t>recetas escritas</a:t>
            </a:r>
          </a:p>
          <a:p>
            <a:pPr marL="457200" marR="0" lvl="1" indent="-190499" algn="l" rtl="0">
              <a:spcBef>
                <a:spcPts val="560"/>
              </a:spcBef>
              <a:buClr>
                <a:schemeClr val="accent1"/>
              </a:buClr>
              <a:buSzPct val="85000"/>
              <a:buFont typeface="Arial"/>
              <a:buChar char="•"/>
            </a:pPr>
            <a:r>
              <a:rPr lang="en-US" sz="2800">
                <a:solidFill>
                  <a:schemeClr val="dk1"/>
                </a:solidFill>
              </a:rPr>
              <a:t>Dónde ir</a:t>
            </a:r>
          </a:p>
          <a:p>
            <a:pPr marL="457200" marR="0" lvl="1" indent="-190499" algn="l" rtl="0">
              <a:spcBef>
                <a:spcPts val="560"/>
              </a:spcBef>
              <a:buClr>
                <a:schemeClr val="accent1"/>
              </a:buClr>
              <a:buSzPct val="85000"/>
              <a:buFont typeface="Arial"/>
              <a:buChar char="•"/>
            </a:pPr>
            <a:r>
              <a:rPr lang="en-US" sz="2800">
                <a:solidFill>
                  <a:schemeClr val="dk1"/>
                </a:solidFill>
              </a:rPr>
              <a:t>Qué hacer</a:t>
            </a:r>
          </a:p>
          <a:p>
            <a:pPr marL="274320" marR="0" lvl="1" indent="-7620" algn="l" rtl="0">
              <a:spcBef>
                <a:spcPts val="640"/>
              </a:spcBef>
              <a:buClr>
                <a:schemeClr val="accent1"/>
              </a:buClr>
              <a:buFont typeface="Arial"/>
              <a:buNone/>
            </a:pPr>
            <a:endParaRPr sz="3200" b="0" i="0" u="none" strike="noStrike" cap="none" baseline="0">
              <a:solidFill>
                <a:schemeClr val="dk1"/>
              </a:solidFill>
              <a:latin typeface="Arial"/>
              <a:ea typeface="Arial"/>
              <a:cs typeface="Arial"/>
              <a:sym typeface="Arial"/>
            </a:endParaRPr>
          </a:p>
          <a:p>
            <a:pPr marL="182880" marR="0" lvl="0" indent="-182880" algn="l" rtl="0">
              <a:spcBef>
                <a:spcPts val="640"/>
              </a:spcBef>
              <a:buClr>
                <a:schemeClr val="accent1"/>
              </a:buClr>
              <a:buSzPct val="85000"/>
              <a:buFont typeface="Arial"/>
              <a:buChar char="•"/>
            </a:pPr>
            <a:r>
              <a:rPr lang="en-US" sz="3200">
                <a:solidFill>
                  <a:schemeClr val="dk1"/>
                </a:solidFill>
              </a:rPr>
              <a:t>Tomar medicina</a:t>
            </a:r>
          </a:p>
          <a:p>
            <a:pPr marL="0" marR="0" lvl="0" indent="0" algn="l" rtl="0">
              <a:spcBef>
                <a:spcPts val="640"/>
              </a:spcBef>
              <a:buClr>
                <a:schemeClr val="accent1"/>
              </a:buClr>
              <a:buFont typeface="Arial"/>
              <a:buNone/>
            </a:pPr>
            <a:endParaRPr sz="3200" b="0" i="0" u="none" strike="noStrike" cap="none" baseline="0">
              <a:solidFill>
                <a:schemeClr val="dk1"/>
              </a:solidFill>
              <a:latin typeface="Arial"/>
              <a:ea typeface="Arial"/>
              <a:cs typeface="Arial"/>
              <a:sym typeface="Arial"/>
            </a:endParaRPr>
          </a:p>
          <a:p>
            <a:pPr marL="182880" marR="0" lvl="0" indent="-182880" algn="l" rtl="0">
              <a:spcBef>
                <a:spcPts val="640"/>
              </a:spcBef>
              <a:buClr>
                <a:schemeClr val="accent1"/>
              </a:buClr>
              <a:buSzPct val="85000"/>
              <a:buFont typeface="Arial"/>
              <a:buChar char="•"/>
            </a:pPr>
            <a:r>
              <a:rPr lang="en-US" sz="3200">
                <a:solidFill>
                  <a:schemeClr val="dk1"/>
                </a:solidFill>
              </a:rPr>
              <a:t>Mantener un registro</a:t>
            </a:r>
          </a:p>
        </p:txBody>
      </p:sp>
      <p:pic>
        <p:nvPicPr>
          <p:cNvPr id="304" name="Shape 304"/>
          <p:cNvPicPr preferRelativeResize="0"/>
          <p:nvPr/>
        </p:nvPicPr>
        <p:blipFill rotWithShape="1">
          <a:blip r:embed="rId3">
            <a:alphaModFix/>
          </a:blip>
          <a:srcRect/>
          <a:stretch/>
        </p:blipFill>
        <p:spPr>
          <a:xfrm>
            <a:off x="6868257" y="2793022"/>
            <a:ext cx="5312020" cy="2974731"/>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1981200" y="-22238"/>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000">
                <a:solidFill>
                  <a:schemeClr val="dk2"/>
                </a:solidFill>
              </a:rPr>
              <a:t>Seguro de Salud para Niños</a:t>
            </a:r>
          </a:p>
        </p:txBody>
      </p:sp>
      <p:sp>
        <p:nvSpPr>
          <p:cNvPr id="311" name="Shape 311"/>
          <p:cNvSpPr txBox="1">
            <a:spLocks noGrp="1"/>
          </p:cNvSpPr>
          <p:nvPr>
            <p:ph type="body" idx="1"/>
          </p:nvPr>
        </p:nvSpPr>
        <p:spPr>
          <a:xfrm>
            <a:off x="1031625" y="891425"/>
            <a:ext cx="10011599" cy="5697000"/>
          </a:xfrm>
          <a:prstGeom prst="rect">
            <a:avLst/>
          </a:prstGeom>
          <a:noFill/>
          <a:ln>
            <a:noFill/>
          </a:ln>
        </p:spPr>
        <p:txBody>
          <a:bodyPr lIns="91425" tIns="45700" rIns="91425" bIns="45700" anchor="t" anchorCtr="0">
            <a:noAutofit/>
          </a:bodyPr>
          <a:lstStyle/>
          <a:p>
            <a:pPr marL="182880" marR="0" lvl="0" indent="-182880" algn="l" rtl="0">
              <a:lnSpc>
                <a:spcPct val="80000"/>
              </a:lnSpc>
              <a:spcBef>
                <a:spcPts val="0"/>
              </a:spcBef>
              <a:buClr>
                <a:schemeClr val="accent1"/>
              </a:buClr>
              <a:buSzPct val="85000"/>
              <a:buFont typeface="Arial"/>
              <a:buChar char="•"/>
            </a:pPr>
            <a:r>
              <a:rPr lang="en-US" sz="2200" b="1">
                <a:solidFill>
                  <a:schemeClr val="dk1"/>
                </a:solidFill>
              </a:rPr>
              <a:t>Servicios de Cuidado para ninos de Salud Especiales (CSPCS)</a:t>
            </a:r>
          </a:p>
          <a:p>
            <a:pPr marL="457200" marR="0" lvl="1" indent="-190500" algn="l" rtl="0">
              <a:lnSpc>
                <a:spcPct val="80000"/>
              </a:lnSpc>
              <a:spcBef>
                <a:spcPts val="440"/>
              </a:spcBef>
              <a:buClr>
                <a:schemeClr val="accent1"/>
              </a:buClr>
              <a:buSzPct val="85000"/>
              <a:buFont typeface="Arial"/>
              <a:buChar char="•"/>
            </a:pPr>
            <a:r>
              <a:rPr lang="en-US" sz="2200">
                <a:solidFill>
                  <a:schemeClr val="dk1"/>
                </a:solidFill>
              </a:rPr>
              <a:t>Ofrece cobertura a niños menores de 21 años con necesidades especiales</a:t>
            </a:r>
          </a:p>
          <a:p>
            <a:pPr marL="457200" marR="0" lvl="1" indent="-190500" algn="l" rtl="0">
              <a:lnSpc>
                <a:spcPct val="80000"/>
              </a:lnSpc>
              <a:spcBef>
                <a:spcPts val="440"/>
              </a:spcBef>
              <a:buClr>
                <a:schemeClr val="accent1"/>
              </a:buClr>
              <a:buSzPct val="85000"/>
              <a:buFont typeface="Arial"/>
              <a:buChar char="•"/>
            </a:pPr>
            <a:r>
              <a:rPr lang="en-US" sz="2200">
                <a:solidFill>
                  <a:schemeClr val="dk1"/>
                </a:solidFill>
              </a:rPr>
              <a:t>Costo determinado por las necesidades de la familia</a:t>
            </a:r>
          </a:p>
          <a:p>
            <a:pPr marL="457200" marR="0" lvl="1" indent="0" algn="l" rtl="0">
              <a:lnSpc>
                <a:spcPct val="80000"/>
              </a:lnSpc>
              <a:spcBef>
                <a:spcPts val="444"/>
              </a:spcBef>
              <a:buClr>
                <a:schemeClr val="accent1"/>
              </a:buClr>
              <a:buFont typeface="Arial"/>
              <a:buNone/>
            </a:pPr>
            <a:endParaRPr sz="1000" b="0" i="0" u="none" strike="noStrike" cap="none" baseline="0">
              <a:solidFill>
                <a:schemeClr val="dk1"/>
              </a:solidFill>
              <a:latin typeface="Arial"/>
              <a:ea typeface="Arial"/>
              <a:cs typeface="Arial"/>
              <a:sym typeface="Arial"/>
            </a:endParaRPr>
          </a:p>
          <a:p>
            <a:pPr marL="182880" marR="0" lvl="0" indent="-182880" algn="l" rtl="0">
              <a:lnSpc>
                <a:spcPct val="80000"/>
              </a:lnSpc>
              <a:spcBef>
                <a:spcPts val="440"/>
              </a:spcBef>
              <a:buClr>
                <a:schemeClr val="accent1"/>
              </a:buClr>
              <a:buSzPct val="85000"/>
              <a:buFont typeface="Arial"/>
              <a:buChar char="•"/>
            </a:pPr>
            <a:r>
              <a:rPr lang="en-US" sz="2200" b="1">
                <a:solidFill>
                  <a:schemeClr val="dk1"/>
                </a:solidFill>
              </a:rPr>
              <a:t>Medicaid (conocido como Healthy Kids para los menores de 19 años)</a:t>
            </a:r>
          </a:p>
          <a:p>
            <a:pPr marL="457200" marR="0" lvl="1" indent="-190500" algn="l" rtl="0">
              <a:lnSpc>
                <a:spcPct val="80000"/>
              </a:lnSpc>
              <a:spcBef>
                <a:spcPts val="440"/>
              </a:spcBef>
              <a:buClr>
                <a:schemeClr val="accent1"/>
              </a:buClr>
              <a:buSzPct val="85000"/>
              <a:buFont typeface="Arial"/>
              <a:buChar char="•"/>
            </a:pPr>
            <a:r>
              <a:rPr lang="en-US" sz="2200">
                <a:solidFill>
                  <a:schemeClr val="dk1"/>
                </a:solidFill>
              </a:rPr>
              <a:t>Ofrece cobertura para los niños, padres, mujeres embarazadas, personas con impedimentos y de la tercera edad con ingresos muy bajos</a:t>
            </a:r>
          </a:p>
          <a:p>
            <a:pPr marL="457200" marR="0" lvl="1" indent="-190500" algn="l" rtl="0">
              <a:lnSpc>
                <a:spcPct val="80000"/>
              </a:lnSpc>
              <a:spcBef>
                <a:spcPts val="440"/>
              </a:spcBef>
              <a:buClr>
                <a:schemeClr val="accent1"/>
              </a:buClr>
              <a:buSzPct val="85000"/>
              <a:buFont typeface="Arial"/>
              <a:buChar char="•"/>
            </a:pPr>
            <a:r>
              <a:rPr lang="en-US" sz="2200">
                <a:solidFill>
                  <a:schemeClr val="dk1"/>
                </a:solidFill>
              </a:rPr>
              <a:t>Sin costo</a:t>
            </a:r>
          </a:p>
          <a:p>
            <a:pPr marL="457200" marR="0" lvl="1" indent="0" algn="l" rtl="0">
              <a:lnSpc>
                <a:spcPct val="80000"/>
              </a:lnSpc>
              <a:spcBef>
                <a:spcPts val="444"/>
              </a:spcBef>
              <a:buClr>
                <a:schemeClr val="accent1"/>
              </a:buClr>
              <a:buFont typeface="Arial"/>
              <a:buNone/>
            </a:pPr>
            <a:endParaRPr sz="1000" b="0" i="0" u="none" strike="noStrike" cap="none" baseline="0">
              <a:solidFill>
                <a:schemeClr val="dk1"/>
              </a:solidFill>
              <a:latin typeface="Arial"/>
              <a:ea typeface="Arial"/>
              <a:cs typeface="Arial"/>
              <a:sym typeface="Arial"/>
            </a:endParaRPr>
          </a:p>
          <a:p>
            <a:pPr marL="182880" marR="0" lvl="0" indent="-182880" algn="l" rtl="0">
              <a:lnSpc>
                <a:spcPct val="80000"/>
              </a:lnSpc>
              <a:spcBef>
                <a:spcPts val="440"/>
              </a:spcBef>
              <a:buClr>
                <a:schemeClr val="accent1"/>
              </a:buClr>
              <a:buSzPct val="85000"/>
              <a:buFont typeface="Arial"/>
              <a:buChar char="•"/>
            </a:pPr>
            <a:r>
              <a:rPr lang="en-US" sz="2200" b="1" i="0" u="none" strike="noStrike" cap="none" baseline="0">
                <a:solidFill>
                  <a:schemeClr val="dk1"/>
                </a:solidFill>
                <a:latin typeface="Arial"/>
                <a:ea typeface="Arial"/>
                <a:cs typeface="Arial"/>
                <a:sym typeface="Arial"/>
              </a:rPr>
              <a:t>MICHILD (</a:t>
            </a:r>
            <a:r>
              <a:rPr lang="en-US" sz="2200" b="1">
                <a:solidFill>
                  <a:schemeClr val="dk1"/>
                </a:solidFill>
              </a:rPr>
              <a:t>Programa de Seguro de Médico del Estado de Michigan para Niños, también conocido como CHIP)</a:t>
            </a:r>
          </a:p>
          <a:p>
            <a:pPr marL="457200" marR="0" lvl="1" indent="-190500" algn="l" rtl="0">
              <a:lnSpc>
                <a:spcPct val="80000"/>
              </a:lnSpc>
              <a:spcBef>
                <a:spcPts val="440"/>
              </a:spcBef>
              <a:buClr>
                <a:schemeClr val="accent1"/>
              </a:buClr>
              <a:buSzPct val="85000"/>
              <a:buFont typeface="Arial"/>
              <a:buChar char="•"/>
            </a:pPr>
            <a:r>
              <a:rPr lang="en-US" sz="2200">
                <a:solidFill>
                  <a:schemeClr val="dk1"/>
                </a:solidFill>
              </a:rPr>
              <a:t>Ofrece cobertura a los niños menores de 19 años que esta’ familias ganan demasiado dinero para calificar para Medicaid, pero no lo suficiente como para pagar por el cuidado de la salud</a:t>
            </a:r>
          </a:p>
          <a:p>
            <a:pPr marL="457200" marR="0" lvl="1" indent="-190500" algn="l" rtl="0">
              <a:lnSpc>
                <a:spcPct val="80000"/>
              </a:lnSpc>
              <a:spcBef>
                <a:spcPts val="440"/>
              </a:spcBef>
              <a:buClr>
                <a:schemeClr val="accent1"/>
              </a:buClr>
              <a:buSzPct val="85000"/>
              <a:buFont typeface="Arial"/>
              <a:buChar char="•"/>
            </a:pPr>
            <a:r>
              <a:rPr lang="en-US" sz="2200">
                <a:solidFill>
                  <a:schemeClr val="dk1"/>
                </a:solidFill>
              </a:rPr>
              <a:t>bajo costo</a:t>
            </a:r>
          </a:p>
          <a:p>
            <a:pPr marL="457200" marR="0" lvl="1" indent="0" algn="l" rtl="0">
              <a:lnSpc>
                <a:spcPct val="80000"/>
              </a:lnSpc>
              <a:spcBef>
                <a:spcPts val="444"/>
              </a:spcBef>
              <a:buClr>
                <a:schemeClr val="accent1"/>
              </a:buClr>
              <a:buFont typeface="Arial"/>
              <a:buNone/>
            </a:pPr>
            <a:endParaRPr sz="2200" b="0" i="0" u="none" strike="noStrike" cap="none" baseline="0">
              <a:solidFill>
                <a:schemeClr val="dk1"/>
              </a:solidFill>
              <a:latin typeface="Arial"/>
              <a:ea typeface="Arial"/>
              <a:cs typeface="Arial"/>
              <a:sym typeface="Arial"/>
            </a:endParaRPr>
          </a:p>
          <a:p>
            <a:pPr marL="457200" marR="0" lvl="1" indent="0" algn="l" rtl="0">
              <a:lnSpc>
                <a:spcPct val="80000"/>
              </a:lnSpc>
              <a:spcBef>
                <a:spcPts val="440"/>
              </a:spcBef>
              <a:buClr>
                <a:schemeClr val="accent1"/>
              </a:buClr>
              <a:buSzPct val="25000"/>
              <a:buFont typeface="Arial"/>
              <a:buNone/>
            </a:pPr>
            <a:r>
              <a:rPr lang="en-US" sz="2200" b="1">
                <a:solidFill>
                  <a:srgbClr val="FF0000"/>
                </a:solidFill>
              </a:rPr>
              <a:t>Para obtener más información sobre estos programas, visite en:</a:t>
            </a:r>
            <a:r>
              <a:rPr lang="en-US" sz="2200" b="1" i="0" u="none" strike="noStrike" cap="none" baseline="0">
                <a:solidFill>
                  <a:srgbClr val="FF0000"/>
                </a:solidFill>
                <a:latin typeface="Arial"/>
                <a:ea typeface="Arial"/>
                <a:cs typeface="Arial"/>
                <a:sym typeface="Arial"/>
              </a:rPr>
              <a:t> www. michigan/gov/MDCH</a:t>
            </a:r>
          </a:p>
          <a:p>
            <a:pPr marL="0" marR="0" lvl="0" indent="0" algn="l" rtl="0">
              <a:lnSpc>
                <a:spcPct val="80000"/>
              </a:lnSpc>
              <a:spcBef>
                <a:spcPts val="370"/>
              </a:spcBef>
              <a:buClr>
                <a:schemeClr val="accent1"/>
              </a:buClr>
              <a:buFont typeface="Arial"/>
              <a:buNone/>
            </a:pPr>
            <a:endParaRPr sz="1850" b="0" i="0" u="none" strike="noStrike" cap="none" baseline="0">
              <a:solidFill>
                <a:schemeClr val="dk1"/>
              </a:solidFill>
              <a:latin typeface="Arial"/>
              <a:ea typeface="Arial"/>
              <a:cs typeface="Arial"/>
              <a:sym typeface="Arial"/>
            </a:endParaRPr>
          </a:p>
        </p:txBody>
      </p:sp>
      <p:sp>
        <p:nvSpPr>
          <p:cNvPr id="312" name="Shape 312"/>
          <p:cNvSpPr txBox="1">
            <a:spLocks noGrp="1"/>
          </p:cNvSpPr>
          <p:nvPr>
            <p:ph type="sldNum" idx="12"/>
          </p:nvPr>
        </p:nvSpPr>
        <p:spPr>
          <a:xfrm>
            <a:off x="10160000" y="18288"/>
            <a:ext cx="1422400"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000" b="0" i="0" u="none" strike="noStrike" cap="none" baseline="0">
                <a:solidFill>
                  <a:schemeClr val="dk2"/>
                </a:solidFill>
                <a:latin typeface="Arial"/>
                <a:ea typeface="Arial"/>
                <a:cs typeface="Arial"/>
                <a:sym typeface="Arial"/>
              </a:rPr>
              <a:t>Medicare </a:t>
            </a:r>
            <a:r>
              <a:rPr lang="en-US" sz="4000">
                <a:solidFill>
                  <a:schemeClr val="dk2"/>
                </a:solidFill>
              </a:rPr>
              <a:t>vs</a:t>
            </a:r>
            <a:r>
              <a:rPr lang="en-US" sz="4000" b="0" i="0" u="none" strike="noStrike" cap="none" baseline="0">
                <a:solidFill>
                  <a:schemeClr val="dk2"/>
                </a:solidFill>
                <a:latin typeface="Arial"/>
                <a:ea typeface="Arial"/>
                <a:cs typeface="Arial"/>
                <a:sym typeface="Arial"/>
              </a:rPr>
              <a:t> Medicaid</a:t>
            </a:r>
          </a:p>
        </p:txBody>
      </p:sp>
      <p:sp>
        <p:nvSpPr>
          <p:cNvPr id="319" name="Shape 319"/>
          <p:cNvSpPr txBox="1">
            <a:spLocks noGrp="1"/>
          </p:cNvSpPr>
          <p:nvPr>
            <p:ph type="body" idx="1"/>
          </p:nvPr>
        </p:nvSpPr>
        <p:spPr>
          <a:xfrm>
            <a:off x="609600" y="1676400"/>
            <a:ext cx="5242559" cy="639762"/>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Arial"/>
              <a:buNone/>
            </a:pPr>
            <a:r>
              <a:rPr lang="en-US" sz="2000" b="0" i="0" u="none" strike="noStrike" cap="none" baseline="0">
                <a:solidFill>
                  <a:schemeClr val="dk2"/>
                </a:solidFill>
                <a:latin typeface="Arial"/>
                <a:ea typeface="Arial"/>
                <a:cs typeface="Arial"/>
                <a:sym typeface="Arial"/>
              </a:rPr>
              <a:t>Medicare			</a:t>
            </a:r>
          </a:p>
        </p:txBody>
      </p:sp>
      <p:sp>
        <p:nvSpPr>
          <p:cNvPr id="320" name="Shape 320"/>
          <p:cNvSpPr txBox="1">
            <a:spLocks noGrp="1"/>
          </p:cNvSpPr>
          <p:nvPr>
            <p:ph type="body" idx="2"/>
          </p:nvPr>
        </p:nvSpPr>
        <p:spPr>
          <a:xfrm>
            <a:off x="609600" y="2438400"/>
            <a:ext cx="5242499" cy="3951300"/>
          </a:xfrm>
          <a:prstGeom prst="rect">
            <a:avLst/>
          </a:prstGeom>
          <a:noFill/>
          <a:ln>
            <a:noFill/>
          </a:ln>
        </p:spPr>
        <p:txBody>
          <a:bodyPr lIns="91425" tIns="45700" rIns="91425" bIns="45700" anchor="t" anchorCtr="0">
            <a:noAutofit/>
          </a:bodyPr>
          <a:lstStyle/>
          <a:p>
            <a:pPr marL="182880" marR="0" lvl="0" indent="-182880" algn="l" rtl="0">
              <a:spcBef>
                <a:spcPts val="0"/>
              </a:spcBef>
              <a:buClr>
                <a:schemeClr val="accent1"/>
              </a:buClr>
              <a:buSzPct val="85000"/>
              <a:buFont typeface="Arial"/>
              <a:buChar char="•"/>
            </a:pPr>
            <a:r>
              <a:rPr lang="en-US" sz="2400">
                <a:solidFill>
                  <a:schemeClr val="dk1"/>
                </a:solidFill>
              </a:rPr>
              <a:t>65 años y mayores o personas con discapacidad / condiciones de salud específicas</a:t>
            </a:r>
          </a:p>
          <a:p>
            <a:pPr marL="182880" marR="0" lvl="0" indent="-182880" algn="l" rtl="0">
              <a:spcBef>
                <a:spcPts val="480"/>
              </a:spcBef>
              <a:buClr>
                <a:schemeClr val="accent1"/>
              </a:buClr>
              <a:buSzPct val="85000"/>
              <a:buFont typeface="Arial"/>
              <a:buChar char="•"/>
            </a:pPr>
            <a:r>
              <a:rPr lang="en-US" sz="2400">
                <a:solidFill>
                  <a:schemeClr val="dk1"/>
                </a:solidFill>
              </a:rPr>
              <a:t>Responsable de la quota</a:t>
            </a:r>
          </a:p>
          <a:p>
            <a:pPr marL="182880" marR="0" lvl="0" indent="-182880" algn="l" rtl="0">
              <a:spcBef>
                <a:spcPts val="480"/>
              </a:spcBef>
              <a:buClr>
                <a:schemeClr val="accent1"/>
              </a:buClr>
              <a:buSzPct val="85000"/>
              <a:buFont typeface="Arial"/>
              <a:buChar char="•"/>
            </a:pPr>
            <a:r>
              <a:rPr lang="en-US" sz="2400">
                <a:solidFill>
                  <a:schemeClr val="dk1"/>
                </a:solidFill>
              </a:rPr>
              <a:t>Generalmente necesita un plan suplementario</a:t>
            </a:r>
          </a:p>
          <a:p>
            <a:pPr marL="182880" marR="0" lvl="0" indent="-182880" algn="l" rtl="0">
              <a:spcBef>
                <a:spcPts val="480"/>
              </a:spcBef>
              <a:buClr>
                <a:schemeClr val="accent1"/>
              </a:buClr>
              <a:buSzPct val="85000"/>
              <a:buFont typeface="Arial"/>
              <a:buChar char="•"/>
            </a:pPr>
            <a:r>
              <a:rPr lang="en-US" sz="2400">
                <a:solidFill>
                  <a:schemeClr val="dk1"/>
                </a:solidFill>
              </a:rPr>
              <a:t>Consejeros de Medicare están disponibles</a:t>
            </a:r>
          </a:p>
        </p:txBody>
      </p:sp>
      <p:sp>
        <p:nvSpPr>
          <p:cNvPr id="321" name="Shape 321"/>
          <p:cNvSpPr txBox="1">
            <a:spLocks noGrp="1"/>
          </p:cNvSpPr>
          <p:nvPr>
            <p:ph type="body" idx="3"/>
          </p:nvPr>
        </p:nvSpPr>
        <p:spPr>
          <a:xfrm>
            <a:off x="6339839" y="1676400"/>
            <a:ext cx="5242559" cy="639762"/>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Arial"/>
              <a:buNone/>
            </a:pPr>
            <a:r>
              <a:rPr lang="en-US" sz="2000" b="0" i="0" u="none" strike="noStrike" cap="none" baseline="0">
                <a:solidFill>
                  <a:schemeClr val="dk2"/>
                </a:solidFill>
                <a:latin typeface="Arial"/>
                <a:ea typeface="Arial"/>
                <a:cs typeface="Arial"/>
                <a:sym typeface="Arial"/>
              </a:rPr>
              <a:t>Medicaid</a:t>
            </a:r>
          </a:p>
        </p:txBody>
      </p:sp>
      <p:sp>
        <p:nvSpPr>
          <p:cNvPr id="322" name="Shape 322"/>
          <p:cNvSpPr txBox="1">
            <a:spLocks noGrp="1"/>
          </p:cNvSpPr>
          <p:nvPr>
            <p:ph type="body" idx="4"/>
          </p:nvPr>
        </p:nvSpPr>
        <p:spPr>
          <a:xfrm>
            <a:off x="6339839" y="2438400"/>
            <a:ext cx="5242499" cy="3951300"/>
          </a:xfrm>
          <a:prstGeom prst="rect">
            <a:avLst/>
          </a:prstGeom>
          <a:noFill/>
          <a:ln>
            <a:noFill/>
          </a:ln>
        </p:spPr>
        <p:txBody>
          <a:bodyPr lIns="91425" tIns="45700" rIns="91425" bIns="45700" anchor="t" anchorCtr="0">
            <a:noAutofit/>
          </a:bodyPr>
          <a:lstStyle/>
          <a:p>
            <a:pPr marL="182880" marR="0" lvl="0" indent="-182880" algn="l" rtl="0">
              <a:spcBef>
                <a:spcPts val="0"/>
              </a:spcBef>
              <a:buClr>
                <a:schemeClr val="accent1"/>
              </a:buClr>
              <a:buSzPct val="85000"/>
              <a:buFont typeface="Arial"/>
              <a:buChar char="•"/>
            </a:pPr>
            <a:r>
              <a:rPr lang="en-US" sz="2400" b="0" i="0" u="none" strike="noStrike" cap="none" baseline="0">
                <a:solidFill>
                  <a:schemeClr val="dk1"/>
                </a:solidFill>
                <a:latin typeface="Arial"/>
                <a:ea typeface="Arial"/>
                <a:cs typeface="Arial"/>
                <a:sym typeface="Arial"/>
              </a:rPr>
              <a:t> </a:t>
            </a:r>
            <a:r>
              <a:rPr lang="en-US" sz="2400">
                <a:solidFill>
                  <a:schemeClr val="dk1"/>
                </a:solidFill>
              </a:rPr>
              <a:t>Variedad de programas</a:t>
            </a:r>
            <a:r>
              <a:rPr lang="en-US" sz="2400" b="0" i="0" u="none" strike="noStrike" cap="none" baseline="0">
                <a:solidFill>
                  <a:schemeClr val="dk1"/>
                </a:solidFill>
                <a:latin typeface="Arial"/>
                <a:ea typeface="Arial"/>
                <a:cs typeface="Arial"/>
                <a:sym typeface="Arial"/>
              </a:rPr>
              <a:t> </a:t>
            </a:r>
          </a:p>
          <a:p>
            <a:pPr marL="182880" marR="0" lvl="0" indent="-182880" algn="l" rtl="0">
              <a:spcBef>
                <a:spcPts val="480"/>
              </a:spcBef>
              <a:buClr>
                <a:schemeClr val="accent1"/>
              </a:buClr>
              <a:buSzPct val="85000"/>
              <a:buFont typeface="Arial"/>
              <a:buChar char="•"/>
            </a:pPr>
            <a:r>
              <a:rPr lang="en-US" sz="2400" b="0" i="0" u="none" strike="noStrike" cap="none" baseline="0">
                <a:solidFill>
                  <a:schemeClr val="dk1"/>
                </a:solidFill>
                <a:latin typeface="Arial"/>
                <a:ea typeface="Arial"/>
                <a:cs typeface="Arial"/>
                <a:sym typeface="Arial"/>
              </a:rPr>
              <a:t> </a:t>
            </a:r>
            <a:r>
              <a:rPr lang="en-US" sz="2400">
                <a:solidFill>
                  <a:schemeClr val="dk1"/>
                </a:solidFill>
              </a:rPr>
              <a:t>Administrado por el Estado y financiado con fondos federales</a:t>
            </a:r>
          </a:p>
          <a:p>
            <a:pPr marL="182880" marR="0" lvl="0" indent="-182880" algn="l" rtl="0">
              <a:spcBef>
                <a:spcPts val="480"/>
              </a:spcBef>
              <a:buClr>
                <a:schemeClr val="accent1"/>
              </a:buClr>
              <a:buSzPct val="85000"/>
              <a:buFont typeface="Arial"/>
              <a:buChar char="•"/>
            </a:pPr>
            <a:r>
              <a:rPr lang="en-US" sz="2400" b="0" i="0" u="none" strike="noStrike" cap="none" baseline="0">
                <a:solidFill>
                  <a:schemeClr val="dk1"/>
                </a:solidFill>
                <a:latin typeface="Arial"/>
                <a:ea typeface="Arial"/>
                <a:cs typeface="Arial"/>
                <a:sym typeface="Arial"/>
              </a:rPr>
              <a:t> </a:t>
            </a:r>
            <a:r>
              <a:rPr lang="en-US" sz="2400">
                <a:solidFill>
                  <a:schemeClr val="dk1"/>
                </a:solidFill>
              </a:rPr>
              <a:t>Diseñado para las personas con ingresos</a:t>
            </a:r>
            <a:r>
              <a:rPr lang="en-US" sz="2400" b="0" i="0" u="none" strike="noStrike" cap="none" baseline="0">
                <a:solidFill>
                  <a:schemeClr val="dk1"/>
                </a:solidFill>
                <a:latin typeface="Arial"/>
                <a:ea typeface="Arial"/>
                <a:cs typeface="Arial"/>
                <a:sym typeface="Arial"/>
              </a:rPr>
              <a:t> </a:t>
            </a:r>
            <a:r>
              <a:rPr lang="en-US" sz="2400">
                <a:solidFill>
                  <a:schemeClr val="dk1"/>
                </a:solidFill>
              </a:rPr>
              <a:t>bajos </a:t>
            </a:r>
          </a:p>
          <a:p>
            <a:pPr marL="0" marR="0" lvl="0" indent="0" algn="l" rtl="0">
              <a:spcBef>
                <a:spcPts val="480"/>
              </a:spcBef>
              <a:buClr>
                <a:schemeClr val="accent1"/>
              </a:buClr>
              <a:buFont typeface="Arial"/>
              <a:buNone/>
            </a:pPr>
            <a:endParaRPr sz="2400" b="0" i="0" u="none" strike="noStrike" cap="none" baseline="0">
              <a:solidFill>
                <a:schemeClr val="dk1"/>
              </a:solidFill>
              <a:latin typeface="Arial"/>
              <a:ea typeface="Arial"/>
              <a:cs typeface="Arial"/>
              <a:sym typeface="Arial"/>
            </a:endParaRPr>
          </a:p>
        </p:txBody>
      </p:sp>
      <p:sp>
        <p:nvSpPr>
          <p:cNvPr id="323" name="Shape 323"/>
          <p:cNvSpPr txBox="1">
            <a:spLocks noGrp="1"/>
          </p:cNvSpPr>
          <p:nvPr>
            <p:ph type="sldNum" idx="12"/>
          </p:nvPr>
        </p:nvSpPr>
        <p:spPr>
          <a:xfrm>
            <a:off x="10160000" y="18288"/>
            <a:ext cx="1422400"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3">
            <a:alphaModFix/>
          </a:blip>
          <a:srcRect/>
          <a:stretch/>
        </p:blipFill>
        <p:spPr>
          <a:xfrm rot="-204009">
            <a:off x="892444" y="467358"/>
            <a:ext cx="4698362" cy="6080233"/>
          </a:xfrm>
          <a:prstGeom prst="rect">
            <a:avLst/>
          </a:prstGeom>
          <a:noFill/>
          <a:ln>
            <a:noFill/>
          </a:ln>
        </p:spPr>
      </p:pic>
      <p:pic>
        <p:nvPicPr>
          <p:cNvPr id="107" name="Shape 107"/>
          <p:cNvPicPr preferRelativeResize="0"/>
          <p:nvPr/>
        </p:nvPicPr>
        <p:blipFill rotWithShape="1">
          <a:blip r:embed="rId4">
            <a:alphaModFix/>
          </a:blip>
          <a:srcRect/>
          <a:stretch/>
        </p:blipFill>
        <p:spPr>
          <a:xfrm>
            <a:off x="6089175" y="614379"/>
            <a:ext cx="4249823" cy="2266000"/>
          </a:xfrm>
          <a:prstGeom prst="rect">
            <a:avLst/>
          </a:prstGeom>
          <a:noFill/>
          <a:ln>
            <a:noFill/>
          </a:ln>
        </p:spPr>
      </p:pic>
      <p:sp>
        <p:nvSpPr>
          <p:cNvPr id="108" name="Shape 108"/>
          <p:cNvSpPr txBox="1"/>
          <p:nvPr/>
        </p:nvSpPr>
        <p:spPr>
          <a:xfrm>
            <a:off x="5930344" y="3234469"/>
            <a:ext cx="5569200" cy="3447000"/>
          </a:xfrm>
          <a:prstGeom prst="rect">
            <a:avLst/>
          </a:prstGeom>
          <a:noFill/>
          <a:ln>
            <a:noFill/>
          </a:ln>
        </p:spPr>
        <p:txBody>
          <a:bodyPr lIns="91425" tIns="45700" rIns="91425" bIns="45700" anchor="t" anchorCtr="0">
            <a:noAutofit/>
          </a:bodyPr>
          <a:lstStyle/>
          <a:p>
            <a:pPr marL="704850" marR="0" lvl="0" indent="-285750" algn="l" rtl="0">
              <a:spcBef>
                <a:spcPts val="0"/>
              </a:spcBef>
              <a:spcAft>
                <a:spcPts val="2400"/>
              </a:spcAft>
              <a:buClr>
                <a:schemeClr val="dk1"/>
              </a:buClr>
              <a:buSzPct val="100000"/>
              <a:buFont typeface="Arial"/>
              <a:buChar char="•"/>
            </a:pPr>
            <a:r>
              <a:rPr lang="en-US" sz="2800">
                <a:solidFill>
                  <a:schemeClr val="dk1"/>
                </a:solidFill>
              </a:rPr>
              <a:t>Nuevo programa de salud para los adultos</a:t>
            </a:r>
            <a:r>
              <a:rPr lang="en-US" sz="2800" b="0" i="0" u="none" strike="noStrike" cap="none" baseline="0">
                <a:solidFill>
                  <a:schemeClr val="dk1"/>
                </a:solidFill>
                <a:latin typeface="Arial"/>
                <a:ea typeface="Arial"/>
                <a:cs typeface="Arial"/>
                <a:sym typeface="Arial"/>
              </a:rPr>
              <a:t> </a:t>
            </a:r>
          </a:p>
          <a:p>
            <a:pPr marL="704850" marR="0" lvl="0" indent="-285750" algn="l" rtl="0">
              <a:spcBef>
                <a:spcPts val="0"/>
              </a:spcBef>
              <a:spcAft>
                <a:spcPts val="2400"/>
              </a:spcAft>
              <a:buClr>
                <a:schemeClr val="dk1"/>
              </a:buClr>
              <a:buSzPct val="100000"/>
              <a:buFont typeface="Arial"/>
              <a:buChar char="•"/>
            </a:pPr>
            <a:r>
              <a:rPr lang="en-US" sz="2800">
                <a:solidFill>
                  <a:schemeClr val="dk1"/>
                </a:solidFill>
              </a:rPr>
              <a:t>Los adultos comenzaron a inscribirsen el 1 de abril 2014</a:t>
            </a:r>
          </a:p>
          <a:p>
            <a:pPr marL="704850" marR="0" lvl="0" indent="-285750" algn="l" rtl="0">
              <a:spcBef>
                <a:spcPts val="0"/>
              </a:spcBef>
              <a:spcAft>
                <a:spcPts val="2400"/>
              </a:spcAft>
              <a:buClr>
                <a:schemeClr val="dk1"/>
              </a:buClr>
              <a:buSzPct val="100000"/>
              <a:buFont typeface="Arial"/>
              <a:buChar char="•"/>
            </a:pPr>
            <a:r>
              <a:rPr lang="en-US" sz="2800">
                <a:solidFill>
                  <a:schemeClr val="dk1"/>
                </a:solidFill>
              </a:rPr>
              <a:t>Los adultos pueden aplicar en cualquier momento</a:t>
            </a:r>
            <a:r>
              <a:rPr lang="en-US" sz="2800" b="0" i="0" u="none" strike="noStrike" cap="none" baseline="0">
                <a:solidFill>
                  <a:schemeClr val="dk1"/>
                </a:solidFill>
                <a:latin typeface="Arial"/>
                <a:ea typeface="Arial"/>
                <a:cs typeface="Arial"/>
                <a:sym typeface="Arial"/>
              </a:rPr>
              <a:t> </a:t>
            </a:r>
          </a:p>
          <a:p>
            <a:pPr marL="285750" marR="0" lvl="0" indent="-171450" algn="l" rtl="0">
              <a:spcBef>
                <a:spcPts val="0"/>
              </a:spcBef>
              <a:spcAft>
                <a:spcPts val="1200"/>
              </a:spcAft>
              <a:buClr>
                <a:schemeClr val="dk1"/>
              </a:buClr>
              <a:buFont typeface="Arial"/>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5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5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fade">
                                      <p:cBhvr>
                                        <p:cTn id="17" dur="5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Effect transition="in" filter="fade">
                                      <p:cBhvr>
                                        <p:cTn id="22" dur="500"/>
                                        <p:tgtEl>
                                          <p:spTgt spid="1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a:stretch/>
        </p:blipFill>
        <p:spPr>
          <a:xfrm>
            <a:off x="289539" y="1382028"/>
            <a:ext cx="5715000" cy="3880555"/>
          </a:xfrm>
          <a:prstGeom prst="rect">
            <a:avLst/>
          </a:prstGeom>
          <a:noFill/>
          <a:ln>
            <a:noFill/>
          </a:ln>
        </p:spPr>
      </p:pic>
      <p:sp>
        <p:nvSpPr>
          <p:cNvPr id="115" name="Shape 115"/>
          <p:cNvSpPr txBox="1">
            <a:spLocks noGrp="1"/>
          </p:cNvSpPr>
          <p:nvPr>
            <p:ph type="title"/>
          </p:nvPr>
        </p:nvSpPr>
        <p:spPr>
          <a:xfrm>
            <a:off x="1862219" y="228708"/>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000" b="0" i="0" u="none" strike="noStrike" cap="none" baseline="0">
                <a:solidFill>
                  <a:schemeClr val="dk2"/>
                </a:solidFill>
                <a:latin typeface="Arial"/>
                <a:ea typeface="Arial"/>
                <a:cs typeface="Arial"/>
                <a:sym typeface="Arial"/>
              </a:rPr>
              <a:t>Visit: </a:t>
            </a:r>
            <a:r>
              <a:rPr lang="en-US" sz="4000" b="0" i="0" u="sng" strike="noStrike" cap="none" baseline="0">
                <a:solidFill>
                  <a:schemeClr val="hlink"/>
                </a:solidFill>
                <a:latin typeface="Arial"/>
                <a:ea typeface="Arial"/>
                <a:cs typeface="Arial"/>
                <a:sym typeface="Arial"/>
                <a:hlinkClick r:id="rId4"/>
              </a:rPr>
              <a:t>www.HealthyMichiganPlan.org</a:t>
            </a:r>
            <a:r>
              <a:rPr lang="en-US" sz="4000" b="0" i="0" u="none" strike="noStrike" cap="none" baseline="0">
                <a:solidFill>
                  <a:schemeClr val="dk2"/>
                </a:solidFill>
                <a:latin typeface="Arial"/>
                <a:ea typeface="Arial"/>
                <a:cs typeface="Arial"/>
                <a:sym typeface="Arial"/>
              </a:rPr>
              <a:t> </a:t>
            </a:r>
          </a:p>
        </p:txBody>
      </p:sp>
      <p:pic>
        <p:nvPicPr>
          <p:cNvPr id="116" name="Shape 116"/>
          <p:cNvPicPr preferRelativeResize="0"/>
          <p:nvPr/>
        </p:nvPicPr>
        <p:blipFill rotWithShape="1">
          <a:blip r:embed="rId5">
            <a:alphaModFix/>
          </a:blip>
          <a:srcRect/>
          <a:stretch/>
        </p:blipFill>
        <p:spPr>
          <a:xfrm>
            <a:off x="2371263" y="4986135"/>
            <a:ext cx="5333999" cy="1476076"/>
          </a:xfrm>
          <a:prstGeom prst="rect">
            <a:avLst/>
          </a:prstGeom>
          <a:noFill/>
          <a:ln>
            <a:noFill/>
          </a:ln>
        </p:spPr>
      </p:pic>
      <p:pic>
        <p:nvPicPr>
          <p:cNvPr id="117" name="Shape 117"/>
          <p:cNvPicPr preferRelativeResize="0"/>
          <p:nvPr/>
        </p:nvPicPr>
        <p:blipFill rotWithShape="1">
          <a:blip r:embed="rId6">
            <a:alphaModFix/>
          </a:blip>
          <a:srcRect/>
          <a:stretch/>
        </p:blipFill>
        <p:spPr>
          <a:xfrm>
            <a:off x="8756050" y="1579230"/>
            <a:ext cx="2619375" cy="1743075"/>
          </a:xfrm>
          <a:prstGeom prst="rect">
            <a:avLst/>
          </a:prstGeom>
          <a:solidFill>
            <a:srgbClr val="EEEEEE"/>
          </a:solidFill>
          <a:ln w="88900" cap="sq">
            <a:solidFill>
              <a:srgbClr val="FFFFFF"/>
            </a:solidFill>
            <a:prstDash val="solid"/>
            <a:miter/>
            <a:headEnd type="none" w="med" len="med"/>
            <a:tailEnd type="none" w="med" len="med"/>
          </a:ln>
        </p:spPr>
      </p:pic>
      <p:sp>
        <p:nvSpPr>
          <p:cNvPr id="118" name="Shape 118"/>
          <p:cNvSpPr txBox="1"/>
          <p:nvPr/>
        </p:nvSpPr>
        <p:spPr>
          <a:xfrm>
            <a:off x="8481567" y="3834501"/>
            <a:ext cx="3168339" cy="107721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a:solidFill>
                  <a:srgbClr val="C00000"/>
                </a:solidFill>
              </a:rPr>
              <a:t>Clínica Cabrini puede ayudar!</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p:tgtEl>
                                          <p:spTgt spid="11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additive="base">
                                        <p:cTn id="12" dur="500"/>
                                        <p:tgtEl>
                                          <p:spTgt spid="1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aphicFrame>
        <p:nvGraphicFramePr>
          <p:cNvPr id="124" name="Shape 124"/>
          <p:cNvGraphicFramePr/>
          <p:nvPr/>
        </p:nvGraphicFramePr>
        <p:xfrm>
          <a:off x="1848738" y="1831425"/>
          <a:ext cx="3000000" cy="3000000"/>
        </p:xfrm>
        <a:graphic>
          <a:graphicData uri="http://schemas.openxmlformats.org/drawingml/2006/table">
            <a:tbl>
              <a:tblPr firstRow="1" bandRow="1">
                <a:noFill/>
                <a:tableStyleId>{2F80F55E-B677-4F57-8664-725FC2E21139}</a:tableStyleId>
              </a:tblPr>
              <a:tblGrid>
                <a:gridCol w="7876375"/>
                <a:gridCol w="2021650"/>
              </a:tblGrid>
              <a:tr h="922050">
                <a:tc>
                  <a:txBody>
                    <a:bodyPr/>
                    <a:lstStyle/>
                    <a:p>
                      <a:pPr marL="0" marR="0" lvl="0" indent="0" algn="l" rtl="0">
                        <a:lnSpc>
                          <a:spcPct val="100000"/>
                        </a:lnSpc>
                        <a:spcBef>
                          <a:spcPts val="0"/>
                        </a:spcBef>
                        <a:spcAft>
                          <a:spcPts val="0"/>
                        </a:spcAft>
                        <a:buClr>
                          <a:schemeClr val="dk1"/>
                        </a:buClr>
                        <a:buSzPct val="25000"/>
                        <a:buFont typeface="Arial"/>
                        <a:buNone/>
                      </a:pPr>
                      <a:r>
                        <a:rPr lang="en-US" sz="2400" b="0" u="none" strike="noStrike" cap="none" baseline="0">
                          <a:latin typeface="Droid Serif"/>
                          <a:ea typeface="Droid Serif"/>
                          <a:cs typeface="Droid Serif"/>
                          <a:sym typeface="Droid Serif"/>
                        </a:rPr>
                        <a:t>1.  </a:t>
                      </a:r>
                      <a:r>
                        <a:rPr lang="en-US" sz="2400" b="0">
                          <a:latin typeface="Droid Serif"/>
                          <a:ea typeface="Droid Serif"/>
                          <a:cs typeface="Droid Serif"/>
                          <a:sym typeface="Droid Serif"/>
                        </a:rPr>
                        <a:t>Servicios para pacientes externos (incluye Ambulancia)</a:t>
                      </a:r>
                    </a:p>
                  </a:txBody>
                  <a:tcPr marL="91450" marR="91450" marT="45725" marB="45725"/>
                </a:tc>
                <a:tc>
                  <a:txBody>
                    <a:bodyPr/>
                    <a:lstStyle/>
                    <a:p>
                      <a:pPr marL="0" marR="0" lvl="0" indent="0" algn="l" rtl="0">
                        <a:lnSpc>
                          <a:spcPct val="100000"/>
                        </a:lnSpc>
                        <a:spcBef>
                          <a:spcPts val="0"/>
                        </a:spcBef>
                        <a:spcAft>
                          <a:spcPts val="0"/>
                        </a:spcAft>
                        <a:buClr>
                          <a:srgbClr val="00B050"/>
                        </a:buClr>
                        <a:buSzPct val="25000"/>
                        <a:buFont typeface="Arial"/>
                        <a:buNone/>
                      </a:pPr>
                      <a:r>
                        <a:rPr lang="en-US" sz="2400" i="1">
                          <a:solidFill>
                            <a:srgbClr val="00B050"/>
                          </a:solidFill>
                          <a:latin typeface="Droid Serif"/>
                          <a:ea typeface="Droid Serif"/>
                          <a:cs typeface="Droid Serif"/>
                          <a:sym typeface="Droid Serif"/>
                        </a:rPr>
                        <a:t>Médicos</a:t>
                      </a:r>
                    </a:p>
                  </a:txBody>
                  <a:tcPr marL="91450" marR="91450" marT="45725" marB="45725"/>
                </a:tc>
              </a:tr>
              <a:tr h="597925">
                <a:tc>
                  <a:txBody>
                    <a:bodyPr/>
                    <a:lstStyle/>
                    <a:p>
                      <a:pPr marL="0" marR="0" lvl="0" indent="0" algn="l" rtl="0">
                        <a:lnSpc>
                          <a:spcPct val="100000"/>
                        </a:lnSpc>
                        <a:spcBef>
                          <a:spcPts val="0"/>
                        </a:spcBef>
                        <a:spcAft>
                          <a:spcPts val="0"/>
                        </a:spcAft>
                        <a:buClr>
                          <a:schemeClr val="dk1"/>
                        </a:buClr>
                        <a:buSzPct val="25000"/>
                        <a:buFont typeface="Arial"/>
                        <a:buNone/>
                      </a:pPr>
                      <a:r>
                        <a:rPr lang="en-US" sz="2400" u="none" strike="noStrike" cap="none" baseline="0">
                          <a:latin typeface="Droid Serif"/>
                          <a:ea typeface="Droid Serif"/>
                          <a:cs typeface="Droid Serif"/>
                          <a:sym typeface="Droid Serif"/>
                        </a:rPr>
                        <a:t>2.  </a:t>
                      </a:r>
                      <a:r>
                        <a:rPr lang="en-US" sz="2400">
                          <a:latin typeface="Droid Serif"/>
                          <a:ea typeface="Droid Serif"/>
                          <a:cs typeface="Droid Serif"/>
                          <a:sym typeface="Droid Serif"/>
                        </a:rPr>
                        <a:t>Los servicios de emergencia</a:t>
                      </a:r>
                    </a:p>
                  </a:txBody>
                  <a:tcPr marL="91450" marR="91450" marT="45725" marB="45725"/>
                </a:tc>
                <a:tc>
                  <a:txBody>
                    <a:bodyPr/>
                    <a:lstStyle/>
                    <a:p>
                      <a:pPr marL="0" marR="0" lvl="0" indent="0" algn="l" rtl="0">
                        <a:lnSpc>
                          <a:spcPct val="100000"/>
                        </a:lnSpc>
                        <a:spcBef>
                          <a:spcPts val="0"/>
                        </a:spcBef>
                        <a:spcAft>
                          <a:spcPts val="0"/>
                        </a:spcAft>
                        <a:buClr>
                          <a:srgbClr val="00B050"/>
                        </a:buClr>
                        <a:buSzPct val="25000"/>
                        <a:buFont typeface="Arial"/>
                        <a:buNone/>
                      </a:pPr>
                      <a:r>
                        <a:rPr lang="en-US" sz="2400" b="1" i="1" u="none" strike="noStrike" cap="none" baseline="0">
                          <a:solidFill>
                            <a:srgbClr val="00B050"/>
                          </a:solidFill>
                          <a:latin typeface="Droid Serif"/>
                          <a:ea typeface="Droid Serif"/>
                          <a:cs typeface="Droid Serif"/>
                          <a:sym typeface="Droid Serif"/>
                        </a:rPr>
                        <a:t>ER</a:t>
                      </a:r>
                    </a:p>
                  </a:txBody>
                  <a:tcPr marL="91450" marR="91450" marT="45725" marB="45725"/>
                </a:tc>
              </a:tr>
              <a:tr h="1008175">
                <a:tc>
                  <a:txBody>
                    <a:bodyPr/>
                    <a:lstStyle/>
                    <a:p>
                      <a:pPr marL="0" marR="0" lvl="0" indent="0" algn="l" rtl="0">
                        <a:lnSpc>
                          <a:spcPct val="100000"/>
                        </a:lnSpc>
                        <a:spcBef>
                          <a:spcPts val="0"/>
                        </a:spcBef>
                        <a:spcAft>
                          <a:spcPts val="0"/>
                        </a:spcAft>
                        <a:buClr>
                          <a:schemeClr val="dk1"/>
                        </a:buClr>
                        <a:buSzPct val="25000"/>
                        <a:buFont typeface="Arial"/>
                        <a:buNone/>
                      </a:pPr>
                      <a:r>
                        <a:rPr lang="en-US" sz="2400" u="none" strike="noStrike" cap="none" baseline="0">
                          <a:latin typeface="Droid Serif"/>
                          <a:ea typeface="Droid Serif"/>
                          <a:cs typeface="Droid Serif"/>
                          <a:sym typeface="Droid Serif"/>
                        </a:rPr>
                        <a:t>3.  </a:t>
                      </a:r>
                      <a:r>
                        <a:rPr lang="en-US" sz="2400">
                          <a:latin typeface="Droid Serif"/>
                          <a:ea typeface="Droid Serif"/>
                          <a:cs typeface="Droid Serif"/>
                          <a:sym typeface="Droid Serif"/>
                        </a:rPr>
                        <a:t>hospitalización</a:t>
                      </a:r>
                    </a:p>
                  </a:txBody>
                  <a:tcPr marL="91450" marR="91450" marT="45725" marB="45725"/>
                </a:tc>
                <a:tc>
                  <a:txBody>
                    <a:bodyPr/>
                    <a:lstStyle/>
                    <a:p>
                      <a:pPr marL="0" marR="0" lvl="0" indent="0" algn="l" rtl="0">
                        <a:lnSpc>
                          <a:spcPct val="100000"/>
                        </a:lnSpc>
                        <a:spcBef>
                          <a:spcPts val="0"/>
                        </a:spcBef>
                        <a:spcAft>
                          <a:spcPts val="0"/>
                        </a:spcAft>
                        <a:buClr>
                          <a:srgbClr val="00B050"/>
                        </a:buClr>
                        <a:buSzPct val="25000"/>
                        <a:buFont typeface="Arial"/>
                        <a:buNone/>
                      </a:pPr>
                      <a:r>
                        <a:rPr lang="en-US" sz="2400" b="1" i="1">
                          <a:solidFill>
                            <a:srgbClr val="00B050"/>
                          </a:solidFill>
                          <a:latin typeface="Droid Serif"/>
                          <a:ea typeface="Droid Serif"/>
                          <a:cs typeface="Droid Serif"/>
                          <a:sym typeface="Droid Serif"/>
                        </a:rPr>
                        <a:t>en el hospital</a:t>
                      </a:r>
                    </a:p>
                  </a:txBody>
                  <a:tcPr marL="91450" marR="91450" marT="45725" marB="45725"/>
                </a:tc>
              </a:tr>
              <a:tr h="952650">
                <a:tc>
                  <a:txBody>
                    <a:bodyPr/>
                    <a:lstStyle/>
                    <a:p>
                      <a:pPr marL="0" marR="0" lvl="0" indent="0" algn="l" rtl="0">
                        <a:lnSpc>
                          <a:spcPct val="100000"/>
                        </a:lnSpc>
                        <a:spcBef>
                          <a:spcPts val="0"/>
                        </a:spcBef>
                        <a:spcAft>
                          <a:spcPts val="0"/>
                        </a:spcAft>
                        <a:buClr>
                          <a:schemeClr val="dk1"/>
                        </a:buClr>
                        <a:buSzPct val="25000"/>
                        <a:buFont typeface="Arial"/>
                        <a:buNone/>
                      </a:pPr>
                      <a:r>
                        <a:rPr lang="en-US" sz="2400" u="none" strike="noStrike" cap="none" baseline="0">
                          <a:latin typeface="Droid Serif"/>
                          <a:ea typeface="Droid Serif"/>
                          <a:cs typeface="Droid Serif"/>
                          <a:sym typeface="Droid Serif"/>
                        </a:rPr>
                        <a:t>4.  </a:t>
                      </a:r>
                      <a:r>
                        <a:rPr lang="en-US" sz="2400">
                          <a:latin typeface="Droid Serif"/>
                          <a:ea typeface="Droid Serif"/>
                          <a:cs typeface="Droid Serif"/>
                          <a:sym typeface="Droid Serif"/>
                        </a:rPr>
                        <a:t>cuidado de maternidad</a:t>
                      </a:r>
                    </a:p>
                  </a:txBody>
                  <a:tcPr marL="91450" marR="91450" marT="45725" marB="45725"/>
                </a:tc>
                <a:tc>
                  <a:txBody>
                    <a:bodyPr/>
                    <a:lstStyle/>
                    <a:p>
                      <a:pPr marL="0" marR="0" lvl="0" indent="0" algn="l" rtl="0">
                        <a:lnSpc>
                          <a:spcPct val="100000"/>
                        </a:lnSpc>
                        <a:spcBef>
                          <a:spcPts val="0"/>
                        </a:spcBef>
                        <a:spcAft>
                          <a:spcPts val="0"/>
                        </a:spcAft>
                        <a:buClr>
                          <a:srgbClr val="00B050"/>
                        </a:buClr>
                        <a:buSzPct val="25000"/>
                        <a:buFont typeface="Arial"/>
                        <a:buNone/>
                      </a:pPr>
                      <a:r>
                        <a:rPr lang="en-US" sz="2400" b="1" i="1">
                          <a:solidFill>
                            <a:srgbClr val="00B050"/>
                          </a:solidFill>
                          <a:latin typeface="Droid Serif"/>
                          <a:ea typeface="Droid Serif"/>
                          <a:cs typeface="Droid Serif"/>
                          <a:sym typeface="Droid Serif"/>
                        </a:rPr>
                        <a:t>embarazada</a:t>
                      </a:r>
                    </a:p>
                  </a:txBody>
                  <a:tcPr marL="91450" marR="91450" marT="45725" marB="45725"/>
                </a:tc>
              </a:tr>
              <a:tr h="837600">
                <a:tc>
                  <a:txBody>
                    <a:bodyPr/>
                    <a:lstStyle/>
                    <a:p>
                      <a:pPr marL="0" marR="0" lvl="0" indent="0" algn="l" rtl="0">
                        <a:lnSpc>
                          <a:spcPct val="100000"/>
                        </a:lnSpc>
                        <a:spcBef>
                          <a:spcPts val="0"/>
                        </a:spcBef>
                        <a:spcAft>
                          <a:spcPts val="0"/>
                        </a:spcAft>
                        <a:buClr>
                          <a:schemeClr val="dk1"/>
                        </a:buClr>
                        <a:buSzPct val="25000"/>
                        <a:buFont typeface="Arial"/>
                        <a:buNone/>
                      </a:pPr>
                      <a:r>
                        <a:rPr lang="en-US" sz="2400" u="none" strike="noStrike" cap="none" baseline="0">
                          <a:latin typeface="Droid Serif"/>
                          <a:ea typeface="Droid Serif"/>
                          <a:cs typeface="Droid Serif"/>
                          <a:sym typeface="Droid Serif"/>
                        </a:rPr>
                        <a:t>5.  </a:t>
                      </a:r>
                      <a:r>
                        <a:rPr lang="en-US" sz="2400">
                          <a:latin typeface="Droid Serif"/>
                          <a:ea typeface="Droid Serif"/>
                          <a:cs typeface="Droid Serif"/>
                          <a:sym typeface="Droid Serif"/>
                        </a:rPr>
                        <a:t>Los servicios de salud mental y el tratamiento de desordenes por el uso de sustancias, incluyendo el tratamiento de salud mental</a:t>
                      </a:r>
                    </a:p>
                  </a:txBody>
                  <a:tcPr marL="91450" marR="91450" marT="45725" marB="45725"/>
                </a:tc>
                <a:tc>
                  <a:txBody>
                    <a:bodyPr/>
                    <a:lstStyle/>
                    <a:p>
                      <a:pPr marL="0" marR="0" lvl="0" indent="0" algn="l" rtl="0">
                        <a:lnSpc>
                          <a:spcPct val="100000"/>
                        </a:lnSpc>
                        <a:spcBef>
                          <a:spcPts val="0"/>
                        </a:spcBef>
                        <a:spcAft>
                          <a:spcPts val="0"/>
                        </a:spcAft>
                        <a:buClr>
                          <a:srgbClr val="00B050"/>
                        </a:buClr>
                        <a:buSzPct val="25000"/>
                        <a:buFont typeface="Arial"/>
                        <a:buNone/>
                      </a:pPr>
                      <a:r>
                        <a:rPr lang="en-US" sz="2400" b="1" i="1">
                          <a:solidFill>
                            <a:srgbClr val="00B050"/>
                          </a:solidFill>
                          <a:latin typeface="Droid Serif"/>
                          <a:ea typeface="Droid Serif"/>
                          <a:cs typeface="Droid Serif"/>
                          <a:sym typeface="Droid Serif"/>
                        </a:rPr>
                        <a:t>Consejería</a:t>
                      </a:r>
                    </a:p>
                  </a:txBody>
                  <a:tcPr marL="91450" marR="91450" marT="45725" marB="45725"/>
                </a:tc>
              </a:tr>
            </a:tbl>
          </a:graphicData>
        </a:graphic>
      </p:graphicFrame>
      <p:sp>
        <p:nvSpPr>
          <p:cNvPr id="125" name="Shape 125"/>
          <p:cNvSpPr txBox="1">
            <a:spLocks noGrp="1"/>
          </p:cNvSpPr>
          <p:nvPr>
            <p:ph type="title"/>
          </p:nvPr>
        </p:nvSpPr>
        <p:spPr>
          <a:xfrm>
            <a:off x="328246" y="208618"/>
            <a:ext cx="11277600" cy="14004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US" sz="4000">
                <a:solidFill>
                  <a:schemeClr val="dk2"/>
                </a:solidFill>
              </a:rPr>
              <a:t>¿Qué se obtiene con el Plan de Michigan saludable?</a:t>
            </a:r>
          </a:p>
        </p:txBody>
      </p:sp>
      <p:pic>
        <p:nvPicPr>
          <p:cNvPr id="126" name="Shape 126"/>
          <p:cNvPicPr preferRelativeResize="0"/>
          <p:nvPr/>
        </p:nvPicPr>
        <p:blipFill rotWithShape="1">
          <a:blip r:embed="rId3">
            <a:alphaModFix/>
          </a:blip>
          <a:srcRect/>
          <a:stretch/>
        </p:blipFill>
        <p:spPr>
          <a:xfrm>
            <a:off x="667922" y="1476124"/>
            <a:ext cx="1231290" cy="894206"/>
          </a:xfrm>
          <a:prstGeom prst="rect">
            <a:avLst/>
          </a:prstGeom>
          <a:noFill/>
          <a:ln>
            <a:noFill/>
          </a:ln>
        </p:spPr>
      </p:pic>
      <p:pic>
        <p:nvPicPr>
          <p:cNvPr id="127" name="Shape 127"/>
          <p:cNvPicPr preferRelativeResize="0"/>
          <p:nvPr/>
        </p:nvPicPr>
        <p:blipFill rotWithShape="1">
          <a:blip r:embed="rId4">
            <a:alphaModFix/>
          </a:blip>
          <a:srcRect/>
          <a:stretch/>
        </p:blipFill>
        <p:spPr>
          <a:xfrm>
            <a:off x="667922" y="4452241"/>
            <a:ext cx="958333" cy="958333"/>
          </a:xfrm>
          <a:prstGeom prst="rect">
            <a:avLst/>
          </a:prstGeom>
          <a:noFill/>
          <a:ln>
            <a:noFill/>
          </a:ln>
        </p:spPr>
      </p:pic>
      <p:pic>
        <p:nvPicPr>
          <p:cNvPr id="128" name="Shape 128"/>
          <p:cNvPicPr preferRelativeResize="0"/>
          <p:nvPr/>
        </p:nvPicPr>
        <p:blipFill rotWithShape="1">
          <a:blip r:embed="rId5">
            <a:alphaModFix/>
          </a:blip>
          <a:srcRect/>
          <a:stretch/>
        </p:blipFill>
        <p:spPr>
          <a:xfrm>
            <a:off x="667922" y="3426351"/>
            <a:ext cx="936729" cy="780608"/>
          </a:xfrm>
          <a:prstGeom prst="rect">
            <a:avLst/>
          </a:prstGeom>
          <a:noFill/>
          <a:ln>
            <a:noFill/>
          </a:ln>
        </p:spPr>
      </p:pic>
      <p:pic>
        <p:nvPicPr>
          <p:cNvPr id="129" name="Shape 129"/>
          <p:cNvPicPr preferRelativeResize="0"/>
          <p:nvPr/>
        </p:nvPicPr>
        <p:blipFill rotWithShape="1">
          <a:blip r:embed="rId6">
            <a:alphaModFix/>
          </a:blip>
          <a:srcRect l="-1269" t="4047" r="1268" b="58946"/>
          <a:stretch/>
        </p:blipFill>
        <p:spPr>
          <a:xfrm>
            <a:off x="667922" y="2769847"/>
            <a:ext cx="1180814" cy="411223"/>
          </a:xfrm>
          <a:prstGeom prst="rect">
            <a:avLst/>
          </a:prstGeom>
          <a:noFill/>
          <a:ln>
            <a:noFill/>
          </a:ln>
        </p:spPr>
      </p:pic>
      <p:pic>
        <p:nvPicPr>
          <p:cNvPr id="130" name="Shape 130"/>
          <p:cNvPicPr preferRelativeResize="0"/>
          <p:nvPr/>
        </p:nvPicPr>
        <p:blipFill rotWithShape="1">
          <a:blip r:embed="rId7">
            <a:alphaModFix/>
          </a:blip>
          <a:srcRect/>
          <a:stretch/>
        </p:blipFill>
        <p:spPr>
          <a:xfrm>
            <a:off x="667922" y="5667512"/>
            <a:ext cx="824353" cy="822012"/>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28246" y="208618"/>
            <a:ext cx="11277600" cy="140053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US" sz="4000" b="0" i="0" u="none" strike="noStrike" cap="none" baseline="0">
                <a:solidFill>
                  <a:schemeClr val="dk2"/>
                </a:solidFill>
                <a:latin typeface="Arial"/>
                <a:ea typeface="Arial"/>
                <a:cs typeface="Arial"/>
                <a:sym typeface="Arial"/>
              </a:rPr>
              <a:t>What do you get with the Healthy Michigan Plan?</a:t>
            </a:r>
          </a:p>
        </p:txBody>
      </p:sp>
      <p:pic>
        <p:nvPicPr>
          <p:cNvPr id="136" name="Shape 136"/>
          <p:cNvPicPr preferRelativeResize="0"/>
          <p:nvPr/>
        </p:nvPicPr>
        <p:blipFill rotWithShape="1">
          <a:blip r:embed="rId3">
            <a:alphaModFix/>
          </a:blip>
          <a:srcRect/>
          <a:stretch/>
        </p:blipFill>
        <p:spPr>
          <a:xfrm>
            <a:off x="754504" y="5613401"/>
            <a:ext cx="1170835" cy="1229377"/>
          </a:xfrm>
          <a:prstGeom prst="rect">
            <a:avLst/>
          </a:prstGeom>
          <a:noFill/>
          <a:ln>
            <a:noFill/>
          </a:ln>
        </p:spPr>
      </p:pic>
      <p:pic>
        <p:nvPicPr>
          <p:cNvPr id="137" name="Shape 137"/>
          <p:cNvPicPr preferRelativeResize="0"/>
          <p:nvPr/>
        </p:nvPicPr>
        <p:blipFill rotWithShape="1">
          <a:blip r:embed="rId4">
            <a:alphaModFix/>
          </a:blip>
          <a:srcRect/>
          <a:stretch/>
        </p:blipFill>
        <p:spPr>
          <a:xfrm>
            <a:off x="754504" y="1258762"/>
            <a:ext cx="776566" cy="1056129"/>
          </a:xfrm>
          <a:prstGeom prst="rect">
            <a:avLst/>
          </a:prstGeom>
          <a:noFill/>
          <a:ln>
            <a:noFill/>
          </a:ln>
        </p:spPr>
      </p:pic>
      <p:graphicFrame>
        <p:nvGraphicFramePr>
          <p:cNvPr id="138" name="Shape 138"/>
          <p:cNvGraphicFramePr/>
          <p:nvPr/>
        </p:nvGraphicFramePr>
        <p:xfrm>
          <a:off x="2022532" y="1337096"/>
          <a:ext cx="3000000" cy="3000000"/>
        </p:xfrm>
        <a:graphic>
          <a:graphicData uri="http://schemas.openxmlformats.org/drawingml/2006/table">
            <a:tbl>
              <a:tblPr firstRow="1" bandRow="1">
                <a:noFill/>
                <a:tableStyleId>{F3824575-A41D-4370-8280-7EE8CF16D9C0}</a:tableStyleId>
              </a:tblPr>
              <a:tblGrid>
                <a:gridCol w="6892000"/>
                <a:gridCol w="2871200"/>
              </a:tblGrid>
              <a:tr h="933850">
                <a:tc>
                  <a:txBody>
                    <a:bodyPr/>
                    <a:lstStyle/>
                    <a:p>
                      <a:pPr marL="0" marR="0" lvl="0" indent="0" algn="l" rtl="0">
                        <a:lnSpc>
                          <a:spcPct val="100000"/>
                        </a:lnSpc>
                        <a:spcBef>
                          <a:spcPts val="0"/>
                        </a:spcBef>
                        <a:spcAft>
                          <a:spcPts val="0"/>
                        </a:spcAft>
                        <a:buClr>
                          <a:schemeClr val="dk1"/>
                        </a:buClr>
                        <a:buSzPct val="25000"/>
                        <a:buFont typeface="Arial"/>
                        <a:buNone/>
                      </a:pPr>
                      <a:r>
                        <a:rPr lang="en-US" sz="2400" b="0" u="none" strike="noStrike" cap="none" baseline="0">
                          <a:latin typeface="Droid Serif"/>
                          <a:ea typeface="Droid Serif"/>
                          <a:cs typeface="Droid Serif"/>
                          <a:sym typeface="Droid Serif"/>
                        </a:rPr>
                        <a:t>6.  </a:t>
                      </a:r>
                      <a:r>
                        <a:rPr lang="en-US" sz="2400" b="0">
                          <a:latin typeface="Droid Serif"/>
                          <a:ea typeface="Droid Serif"/>
                          <a:cs typeface="Droid Serif"/>
                          <a:sym typeface="Droid Serif"/>
                        </a:rPr>
                        <a:t>Medicamentos con receta</a:t>
                      </a:r>
                    </a:p>
                  </a:txBody>
                  <a:tcPr marL="91450" marR="91450" marT="45725" marB="45725"/>
                </a:tc>
                <a:tc>
                  <a:txBody>
                    <a:bodyPr/>
                    <a:lstStyle/>
                    <a:p>
                      <a:pPr marL="0" marR="0" lvl="0" indent="0" algn="l" rtl="0">
                        <a:lnSpc>
                          <a:spcPct val="100000"/>
                        </a:lnSpc>
                        <a:spcBef>
                          <a:spcPts val="0"/>
                        </a:spcBef>
                        <a:spcAft>
                          <a:spcPts val="0"/>
                        </a:spcAft>
                        <a:buClr>
                          <a:srgbClr val="00B050"/>
                        </a:buClr>
                        <a:buSzPct val="25000"/>
                        <a:buFont typeface="Arial"/>
                        <a:buNone/>
                      </a:pPr>
                      <a:r>
                        <a:rPr lang="en-US" sz="2200">
                          <a:solidFill>
                            <a:srgbClr val="00B050"/>
                          </a:solidFill>
                          <a:latin typeface="Droid Serif"/>
                          <a:ea typeface="Droid Serif"/>
                          <a:cs typeface="Droid Serif"/>
                          <a:sym typeface="Droid Serif"/>
                        </a:rPr>
                        <a:t>Los medicamentos con una orden Dr.</a:t>
                      </a:r>
                    </a:p>
                  </a:txBody>
                  <a:tcPr marL="91450" marR="91450" marT="45725" marB="45725"/>
                </a:tc>
              </a:tr>
              <a:tr h="987900">
                <a:tc>
                  <a:txBody>
                    <a:bodyPr/>
                    <a:lstStyle/>
                    <a:p>
                      <a:pPr marL="0" marR="215900" lvl="0" indent="0" algn="l" rtl="0">
                        <a:spcBef>
                          <a:spcPts val="0"/>
                        </a:spcBef>
                        <a:spcAft>
                          <a:spcPts val="0"/>
                        </a:spcAft>
                        <a:buClr>
                          <a:srgbClr val="000000"/>
                        </a:buClr>
                        <a:buSzPct val="25000"/>
                        <a:buFont typeface="Arial"/>
                        <a:buNone/>
                      </a:pPr>
                      <a:r>
                        <a:rPr lang="en-US" sz="2400" u="none" strike="noStrike" cap="none" baseline="0">
                          <a:latin typeface="Droid Serif"/>
                          <a:ea typeface="Droid Serif"/>
                          <a:cs typeface="Droid Serif"/>
                          <a:sym typeface="Droid Serif"/>
                        </a:rPr>
                        <a:t>7.  </a:t>
                      </a:r>
                      <a:r>
                        <a:rPr lang="en-US" sz="2400">
                          <a:latin typeface="Droid Serif"/>
                          <a:ea typeface="Droid Serif"/>
                          <a:cs typeface="Droid Serif"/>
                          <a:sym typeface="Droid Serif"/>
                        </a:rPr>
                        <a:t>Los servicios de rehabilitación y servicios de dispositivos, y dispositivos</a:t>
                      </a:r>
                    </a:p>
                  </a:txBody>
                  <a:tcPr marL="91450" marR="91450" marT="45725" marB="45725"/>
                </a:tc>
                <a:tc>
                  <a:txBody>
                    <a:bodyPr/>
                    <a:lstStyle/>
                    <a:p>
                      <a:pPr marL="0" marR="215900" lvl="0" indent="0" algn="l" rtl="0">
                        <a:spcBef>
                          <a:spcPts val="0"/>
                        </a:spcBef>
                        <a:spcAft>
                          <a:spcPts val="0"/>
                        </a:spcAft>
                        <a:buClr>
                          <a:srgbClr val="000000"/>
                        </a:buClr>
                        <a:buSzPct val="25000"/>
                        <a:buFont typeface="Arial"/>
                        <a:buNone/>
                      </a:pPr>
                      <a:r>
                        <a:rPr lang="en-US" sz="2200" b="1">
                          <a:solidFill>
                            <a:srgbClr val="00B050"/>
                          </a:solidFill>
                          <a:latin typeface="Droid Serif"/>
                          <a:ea typeface="Droid Serif"/>
                          <a:cs typeface="Droid Serif"/>
                          <a:sym typeface="Droid Serif"/>
                        </a:rPr>
                        <a:t>Sillas de ruedas, terapia física</a:t>
                      </a:r>
                    </a:p>
                  </a:txBody>
                  <a:tcPr marL="91450" marR="91450" marT="45725" marB="45725"/>
                </a:tc>
              </a:tr>
              <a:tr h="925300">
                <a:tc>
                  <a:txBody>
                    <a:bodyPr/>
                    <a:lstStyle/>
                    <a:p>
                      <a:pPr marL="0" marR="0" lvl="0" indent="0" algn="l" rtl="0">
                        <a:lnSpc>
                          <a:spcPct val="100000"/>
                        </a:lnSpc>
                        <a:spcBef>
                          <a:spcPts val="0"/>
                        </a:spcBef>
                        <a:spcAft>
                          <a:spcPts val="0"/>
                        </a:spcAft>
                        <a:buClr>
                          <a:schemeClr val="dk1"/>
                        </a:buClr>
                        <a:buSzPct val="25000"/>
                        <a:buFont typeface="Arial"/>
                        <a:buNone/>
                      </a:pPr>
                      <a:r>
                        <a:rPr lang="en-US" sz="2400" u="none" strike="noStrike" cap="none" baseline="0">
                          <a:latin typeface="Droid Serif"/>
                          <a:ea typeface="Droid Serif"/>
                          <a:cs typeface="Droid Serif"/>
                          <a:sym typeface="Droid Serif"/>
                        </a:rPr>
                        <a:t>8.  </a:t>
                      </a:r>
                      <a:r>
                        <a:rPr lang="en-US" sz="2400">
                          <a:latin typeface="Droid Serif"/>
                          <a:ea typeface="Droid Serif"/>
                          <a:cs typeface="Droid Serif"/>
                          <a:sym typeface="Droid Serif"/>
                        </a:rPr>
                        <a:t>servicios de laboratorio</a:t>
                      </a:r>
                    </a:p>
                  </a:txBody>
                  <a:tcPr marL="91450" marR="91450" marT="45725" marB="45725"/>
                </a:tc>
                <a:tc>
                  <a:txBody>
                    <a:bodyPr/>
                    <a:lstStyle/>
                    <a:p>
                      <a:pPr marL="0" marR="0" lvl="0" indent="0" algn="l" rtl="0">
                        <a:lnSpc>
                          <a:spcPct val="100000"/>
                        </a:lnSpc>
                        <a:spcBef>
                          <a:spcPts val="0"/>
                        </a:spcBef>
                        <a:spcAft>
                          <a:spcPts val="0"/>
                        </a:spcAft>
                        <a:buClr>
                          <a:srgbClr val="00B050"/>
                        </a:buClr>
                        <a:buSzPct val="25000"/>
                        <a:buFont typeface="Arial"/>
                        <a:buNone/>
                      </a:pPr>
                      <a:r>
                        <a:rPr lang="en-US" sz="2200" b="1">
                          <a:solidFill>
                            <a:srgbClr val="00B050"/>
                          </a:solidFill>
                          <a:latin typeface="Droid Serif"/>
                          <a:ea typeface="Droid Serif"/>
                          <a:cs typeface="Droid Serif"/>
                          <a:sym typeface="Droid Serif"/>
                        </a:rPr>
                        <a:t>Los análisis de sangre, tomografías</a:t>
                      </a:r>
                    </a:p>
                  </a:txBody>
                  <a:tcPr marL="91450" marR="91450" marT="45725" marB="45725"/>
                </a:tc>
              </a:tr>
              <a:tr h="1100650">
                <a:tc>
                  <a:txBody>
                    <a:bodyPr/>
                    <a:lstStyle/>
                    <a:p>
                      <a:pPr marL="0" marR="0" lvl="0" indent="0" algn="l" rtl="0">
                        <a:lnSpc>
                          <a:spcPct val="100000"/>
                        </a:lnSpc>
                        <a:spcBef>
                          <a:spcPts val="0"/>
                        </a:spcBef>
                        <a:spcAft>
                          <a:spcPts val="0"/>
                        </a:spcAft>
                        <a:buClr>
                          <a:schemeClr val="dk1"/>
                        </a:buClr>
                        <a:buSzPct val="25000"/>
                        <a:buFont typeface="Arial"/>
                        <a:buNone/>
                      </a:pPr>
                      <a:r>
                        <a:rPr lang="en-US" sz="2400" u="none" strike="noStrike" cap="none" baseline="0">
                          <a:latin typeface="Droid Serif"/>
                          <a:ea typeface="Droid Serif"/>
                          <a:cs typeface="Droid Serif"/>
                          <a:sym typeface="Droid Serif"/>
                        </a:rPr>
                        <a:t>9.  </a:t>
                      </a:r>
                      <a:r>
                        <a:rPr lang="en-US" sz="2400">
                          <a:latin typeface="Droid Serif"/>
                          <a:ea typeface="Droid Serif"/>
                          <a:cs typeface="Droid Serif"/>
                          <a:sym typeface="Droid Serif"/>
                        </a:rPr>
                        <a:t>Los servicios preventivos y de bienestar y manejo de enfermedades crónicas</a:t>
                      </a:r>
                    </a:p>
                  </a:txBody>
                  <a:tcPr marL="91450" marR="91450" marT="45725" marB="45725"/>
                </a:tc>
                <a:tc>
                  <a:txBody>
                    <a:bodyPr/>
                    <a:lstStyle/>
                    <a:p>
                      <a:pPr marL="0" marR="0" lvl="0" indent="0" algn="l" rtl="0">
                        <a:lnSpc>
                          <a:spcPct val="100000"/>
                        </a:lnSpc>
                        <a:spcBef>
                          <a:spcPts val="0"/>
                        </a:spcBef>
                        <a:spcAft>
                          <a:spcPts val="0"/>
                        </a:spcAft>
                        <a:buClr>
                          <a:srgbClr val="00B050"/>
                        </a:buClr>
                        <a:buSzPct val="25000"/>
                        <a:buFont typeface="Arial"/>
                        <a:buNone/>
                      </a:pPr>
                      <a:r>
                        <a:rPr lang="en-US" sz="2400" b="1">
                          <a:solidFill>
                            <a:srgbClr val="00B050"/>
                          </a:solidFill>
                          <a:latin typeface="Droid Serif"/>
                          <a:ea typeface="Droid Serif"/>
                          <a:cs typeface="Droid Serif"/>
                          <a:sym typeface="Droid Serif"/>
                        </a:rPr>
                        <a:t>Coma bien, ser saludable</a:t>
                      </a:r>
                    </a:p>
                  </a:txBody>
                  <a:tcPr marL="91450" marR="91450" marT="45725" marB="45725"/>
                </a:tc>
              </a:tr>
              <a:tr h="999800">
                <a:tc>
                  <a:txBody>
                    <a:bodyPr/>
                    <a:lstStyle/>
                    <a:p>
                      <a:pPr marL="0" marR="0" lvl="0" indent="0" algn="l" rtl="0">
                        <a:lnSpc>
                          <a:spcPct val="100000"/>
                        </a:lnSpc>
                        <a:spcBef>
                          <a:spcPts val="0"/>
                        </a:spcBef>
                        <a:spcAft>
                          <a:spcPts val="0"/>
                        </a:spcAft>
                        <a:buClr>
                          <a:schemeClr val="dk1"/>
                        </a:buClr>
                        <a:buSzPct val="25000"/>
                        <a:buFont typeface="Arial"/>
                        <a:buNone/>
                      </a:pPr>
                      <a:r>
                        <a:rPr lang="en-US" sz="2400" u="none" strike="noStrike" cap="none" baseline="0">
                          <a:latin typeface="Droid Serif"/>
                          <a:ea typeface="Droid Serif"/>
                          <a:cs typeface="Droid Serif"/>
                          <a:sym typeface="Droid Serif"/>
                        </a:rPr>
                        <a:t>10.  </a:t>
                      </a:r>
                      <a:r>
                        <a:rPr lang="en-US" sz="2400">
                          <a:latin typeface="Droid Serif"/>
                          <a:ea typeface="Droid Serif"/>
                          <a:cs typeface="Droid Serif"/>
                          <a:sym typeface="Droid Serif"/>
                        </a:rPr>
                        <a:t>Servicios pediátricos, 19 y 20 años de edad, incluyendo el cuidado oral y visión</a:t>
                      </a:r>
                    </a:p>
                  </a:txBody>
                  <a:tcPr marL="91450" marR="91450" marT="45725" marB="45725"/>
                </a:tc>
                <a:tc>
                  <a:txBody>
                    <a:bodyPr/>
                    <a:lstStyle/>
                    <a:p>
                      <a:pPr marL="0" marR="0" lvl="0" indent="0" algn="l" rtl="0">
                        <a:lnSpc>
                          <a:spcPct val="100000"/>
                        </a:lnSpc>
                        <a:spcBef>
                          <a:spcPts val="0"/>
                        </a:spcBef>
                        <a:spcAft>
                          <a:spcPts val="0"/>
                        </a:spcAft>
                        <a:buClr>
                          <a:srgbClr val="00B050"/>
                        </a:buClr>
                        <a:buSzPct val="25000"/>
                        <a:buFont typeface="Arial"/>
                        <a:buNone/>
                      </a:pPr>
                      <a:r>
                        <a:rPr lang="en-US" sz="2400" b="1">
                          <a:solidFill>
                            <a:srgbClr val="00B050"/>
                          </a:solidFill>
                          <a:latin typeface="Droid Serif"/>
                          <a:ea typeface="Droid Serif"/>
                          <a:cs typeface="Droid Serif"/>
                          <a:sym typeface="Droid Serif"/>
                        </a:rPr>
                        <a:t>Niños 19-20 años</a:t>
                      </a:r>
                    </a:p>
                  </a:txBody>
                  <a:tcPr marL="91450" marR="91450" marT="45725" marB="45725"/>
                </a:tc>
              </a:tr>
            </a:tbl>
          </a:graphicData>
        </a:graphic>
      </p:graphicFrame>
      <p:pic>
        <p:nvPicPr>
          <p:cNvPr id="139" name="Shape 139"/>
          <p:cNvPicPr preferRelativeResize="0"/>
          <p:nvPr/>
        </p:nvPicPr>
        <p:blipFill rotWithShape="1">
          <a:blip r:embed="rId5">
            <a:alphaModFix/>
          </a:blip>
          <a:srcRect/>
          <a:stretch/>
        </p:blipFill>
        <p:spPr>
          <a:xfrm>
            <a:off x="754504" y="2426376"/>
            <a:ext cx="981388" cy="1177664"/>
          </a:xfrm>
          <a:prstGeom prst="rect">
            <a:avLst/>
          </a:prstGeom>
          <a:noFill/>
          <a:ln>
            <a:noFill/>
          </a:ln>
        </p:spPr>
      </p:pic>
      <p:pic>
        <p:nvPicPr>
          <p:cNvPr id="140" name="Shape 140"/>
          <p:cNvPicPr preferRelativeResize="0"/>
          <p:nvPr/>
        </p:nvPicPr>
        <p:blipFill rotWithShape="1">
          <a:blip r:embed="rId6">
            <a:alphaModFix/>
          </a:blip>
          <a:srcRect/>
          <a:stretch/>
        </p:blipFill>
        <p:spPr>
          <a:xfrm>
            <a:off x="328249" y="3778500"/>
            <a:ext cx="1597200" cy="623400"/>
          </a:xfrm>
          <a:prstGeom prst="rect">
            <a:avLst/>
          </a:prstGeom>
          <a:noFill/>
          <a:ln>
            <a:noFill/>
          </a:ln>
        </p:spPr>
      </p:pic>
      <p:pic>
        <p:nvPicPr>
          <p:cNvPr id="141" name="Shape 141"/>
          <p:cNvPicPr preferRelativeResize="0"/>
          <p:nvPr/>
        </p:nvPicPr>
        <p:blipFill rotWithShape="1">
          <a:blip r:embed="rId7">
            <a:alphaModFix/>
          </a:blip>
          <a:srcRect/>
          <a:stretch/>
        </p:blipFill>
        <p:spPr>
          <a:xfrm>
            <a:off x="331323" y="4585703"/>
            <a:ext cx="1691208" cy="1129727"/>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609600" y="533400"/>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a:solidFill>
                  <a:schemeClr val="dk2"/>
                </a:solidFill>
              </a:rPr>
              <a:t>Otras cosas que se pueden obtener</a:t>
            </a:r>
          </a:p>
        </p:txBody>
      </p:sp>
      <p:sp>
        <p:nvSpPr>
          <p:cNvPr id="147" name="Shape 147"/>
          <p:cNvSpPr txBox="1">
            <a:spLocks noGrp="1"/>
          </p:cNvSpPr>
          <p:nvPr>
            <p:ph type="body" idx="1"/>
          </p:nvPr>
        </p:nvSpPr>
        <p:spPr>
          <a:xfrm>
            <a:off x="1103312" y="2052917"/>
            <a:ext cx="3328010" cy="4195480"/>
          </a:xfrm>
          <a:prstGeom prst="rect">
            <a:avLst/>
          </a:prstGeom>
          <a:noFill/>
          <a:ln>
            <a:noFill/>
          </a:ln>
        </p:spPr>
        <p:txBody>
          <a:bodyPr lIns="91425" tIns="45700" rIns="91425" bIns="45700" anchor="t" anchorCtr="0">
            <a:noAutofit/>
          </a:bodyPr>
          <a:lstStyle/>
          <a:p>
            <a:pPr marL="182880" marR="0" lvl="0" indent="-182880" algn="l" rtl="0">
              <a:lnSpc>
                <a:spcPct val="80000"/>
              </a:lnSpc>
              <a:spcBef>
                <a:spcPts val="0"/>
              </a:spcBef>
              <a:spcAft>
                <a:spcPts val="0"/>
              </a:spcAft>
              <a:buClr>
                <a:schemeClr val="accent1"/>
              </a:buClr>
              <a:buSzPct val="83750"/>
              <a:buFont typeface="Arial"/>
              <a:buChar char="•"/>
            </a:pPr>
            <a:r>
              <a:rPr lang="en-US" sz="3350">
                <a:solidFill>
                  <a:schemeClr val="dk1"/>
                </a:solidFill>
              </a:rPr>
              <a:t>visión</a:t>
            </a:r>
          </a:p>
          <a:p>
            <a:pPr marL="182880" marR="0" lvl="0" indent="-182880" algn="l" rtl="0">
              <a:lnSpc>
                <a:spcPct val="80000"/>
              </a:lnSpc>
              <a:spcBef>
                <a:spcPts val="3670"/>
              </a:spcBef>
              <a:spcAft>
                <a:spcPts val="0"/>
              </a:spcAft>
              <a:buClr>
                <a:schemeClr val="accent1"/>
              </a:buClr>
              <a:buSzPct val="83750"/>
              <a:buFont typeface="Arial"/>
              <a:buChar char="•"/>
            </a:pPr>
            <a:r>
              <a:rPr lang="en-US" sz="3350">
                <a:solidFill>
                  <a:schemeClr val="dk1"/>
                </a:solidFill>
              </a:rPr>
              <a:t>dental</a:t>
            </a:r>
          </a:p>
          <a:p>
            <a:pPr marL="182880" marR="0" lvl="0" indent="-182880" algn="l" rtl="0">
              <a:lnSpc>
                <a:spcPct val="80000"/>
              </a:lnSpc>
              <a:spcBef>
                <a:spcPts val="3670"/>
              </a:spcBef>
              <a:spcAft>
                <a:spcPts val="0"/>
              </a:spcAft>
              <a:buClr>
                <a:schemeClr val="accent1"/>
              </a:buClr>
              <a:buSzPct val="83750"/>
              <a:buFont typeface="Arial"/>
              <a:buChar char="•"/>
            </a:pPr>
            <a:r>
              <a:rPr lang="en-US" sz="3350">
                <a:solidFill>
                  <a:schemeClr val="dk1"/>
                </a:solidFill>
              </a:rPr>
              <a:t>audición</a:t>
            </a:r>
          </a:p>
          <a:p>
            <a:pPr marL="182880" marR="0" lvl="0" indent="-182880" algn="l" rtl="0">
              <a:lnSpc>
                <a:spcPct val="80000"/>
              </a:lnSpc>
              <a:spcBef>
                <a:spcPts val="3670"/>
              </a:spcBef>
              <a:spcAft>
                <a:spcPts val="0"/>
              </a:spcAft>
              <a:buClr>
                <a:schemeClr val="accent1"/>
              </a:buClr>
              <a:buSzPct val="83750"/>
              <a:buFont typeface="Arial"/>
              <a:buChar char="•"/>
            </a:pPr>
            <a:r>
              <a:rPr lang="en-US" sz="3350">
                <a:solidFill>
                  <a:schemeClr val="dk1"/>
                </a:solidFill>
              </a:rPr>
              <a:t>Podología</a:t>
            </a:r>
          </a:p>
          <a:p>
            <a:pPr marL="182880" marR="0" lvl="0" indent="-182880" algn="l" rtl="0">
              <a:lnSpc>
                <a:spcPct val="80000"/>
              </a:lnSpc>
              <a:spcBef>
                <a:spcPts val="3670"/>
              </a:spcBef>
              <a:spcAft>
                <a:spcPts val="3000"/>
              </a:spcAft>
              <a:buClr>
                <a:schemeClr val="accent1"/>
              </a:buClr>
              <a:buSzPct val="83750"/>
              <a:buFont typeface="Arial"/>
              <a:buChar char="•"/>
            </a:pPr>
            <a:r>
              <a:rPr lang="en-US" sz="3350">
                <a:solidFill>
                  <a:schemeClr val="dk1"/>
                </a:solidFill>
              </a:rPr>
              <a:t>transporte</a:t>
            </a:r>
          </a:p>
        </p:txBody>
      </p:sp>
      <p:pic>
        <p:nvPicPr>
          <p:cNvPr id="148" name="Shape 148"/>
          <p:cNvPicPr preferRelativeResize="0"/>
          <p:nvPr/>
        </p:nvPicPr>
        <p:blipFill rotWithShape="1">
          <a:blip r:embed="rId3">
            <a:alphaModFix/>
          </a:blip>
          <a:srcRect/>
          <a:stretch/>
        </p:blipFill>
        <p:spPr>
          <a:xfrm>
            <a:off x="5663821" y="1853248"/>
            <a:ext cx="1702466" cy="1784511"/>
          </a:xfrm>
          <a:prstGeom prst="rect">
            <a:avLst/>
          </a:prstGeom>
          <a:noFill/>
          <a:ln>
            <a:noFill/>
          </a:ln>
        </p:spPr>
      </p:pic>
      <p:pic>
        <p:nvPicPr>
          <p:cNvPr id="149" name="Shape 149"/>
          <p:cNvPicPr preferRelativeResize="0"/>
          <p:nvPr/>
        </p:nvPicPr>
        <p:blipFill rotWithShape="1">
          <a:blip r:embed="rId4">
            <a:alphaModFix/>
          </a:blip>
          <a:srcRect/>
          <a:stretch/>
        </p:blipFill>
        <p:spPr>
          <a:xfrm>
            <a:off x="9008939" y="1853248"/>
            <a:ext cx="2255506" cy="1693036"/>
          </a:xfrm>
          <a:prstGeom prst="rect">
            <a:avLst/>
          </a:prstGeom>
          <a:noFill/>
          <a:ln>
            <a:noFill/>
          </a:ln>
        </p:spPr>
      </p:pic>
      <p:pic>
        <p:nvPicPr>
          <p:cNvPr id="150" name="Shape 150"/>
          <p:cNvPicPr preferRelativeResize="0"/>
          <p:nvPr/>
        </p:nvPicPr>
        <p:blipFill rotWithShape="1">
          <a:blip r:embed="rId5">
            <a:alphaModFix/>
          </a:blip>
          <a:srcRect/>
          <a:stretch/>
        </p:blipFill>
        <p:spPr>
          <a:xfrm>
            <a:off x="8359320" y="4132292"/>
            <a:ext cx="2905125" cy="1571624"/>
          </a:xfrm>
          <a:prstGeom prst="rect">
            <a:avLst/>
          </a:prstGeom>
          <a:noFill/>
          <a:ln>
            <a:noFill/>
          </a:ln>
        </p:spPr>
      </p:pic>
      <p:pic>
        <p:nvPicPr>
          <p:cNvPr id="151" name="Shape 151"/>
          <p:cNvPicPr preferRelativeResize="0"/>
          <p:nvPr/>
        </p:nvPicPr>
        <p:blipFill rotWithShape="1">
          <a:blip r:embed="rId6">
            <a:alphaModFix/>
          </a:blip>
          <a:srcRect/>
          <a:stretch/>
        </p:blipFill>
        <p:spPr>
          <a:xfrm>
            <a:off x="5199328" y="4273210"/>
            <a:ext cx="2391983" cy="1544906"/>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187354" y="212733"/>
            <a:ext cx="10103751"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US" sz="4800">
                <a:solidFill>
                  <a:schemeClr val="dk2"/>
                </a:solidFill>
              </a:rPr>
              <a:t>Cómo conseguir el Plan de Michigan Saludable</a:t>
            </a:r>
          </a:p>
        </p:txBody>
      </p:sp>
      <p:sp>
        <p:nvSpPr>
          <p:cNvPr id="158" name="Shape 158"/>
          <p:cNvSpPr txBox="1">
            <a:spLocks noGrp="1"/>
          </p:cNvSpPr>
          <p:nvPr>
            <p:ph type="body" idx="1"/>
          </p:nvPr>
        </p:nvSpPr>
        <p:spPr>
          <a:xfrm>
            <a:off x="1295525" y="1654975"/>
            <a:ext cx="10471200" cy="1198199"/>
          </a:xfrm>
          <a:prstGeom prst="rect">
            <a:avLst/>
          </a:prstGeom>
          <a:noFill/>
          <a:ln>
            <a:noFill/>
          </a:ln>
        </p:spPr>
        <p:txBody>
          <a:bodyPr lIns="91425" tIns="91425" rIns="91425" bIns="91425" anchor="t" anchorCtr="0">
            <a:noAutofit/>
          </a:bodyPr>
          <a:lstStyle/>
          <a:p>
            <a:pPr marL="215900" marR="215900" lvl="0" indent="0" algn="l" rtl="0">
              <a:lnSpc>
                <a:spcPct val="115000"/>
              </a:lnSpc>
              <a:spcBef>
                <a:spcPts val="0"/>
              </a:spcBef>
              <a:spcAft>
                <a:spcPts val="0"/>
              </a:spcAft>
              <a:buClr>
                <a:schemeClr val="dk1"/>
              </a:buClr>
              <a:buSzPct val="25000"/>
              <a:buFont typeface="Arial"/>
              <a:buNone/>
            </a:pPr>
            <a:r>
              <a:rPr lang="en-US" sz="3600" b="1">
                <a:solidFill>
                  <a:schemeClr val="dk1"/>
                </a:solidFill>
              </a:rPr>
              <a:t>Cuatro maneras de Inscripción - Escoja uno</a:t>
            </a:r>
          </a:p>
          <a:p>
            <a:pPr marL="0" marR="0" lvl="0" indent="0" algn="l" rtl="0">
              <a:spcBef>
                <a:spcPts val="2880"/>
              </a:spcBef>
              <a:buClr>
                <a:schemeClr val="accent1"/>
              </a:buClr>
              <a:buFont typeface="Arial"/>
              <a:buNone/>
            </a:pPr>
            <a:endParaRPr sz="2400" b="0" i="0" u="none" strike="noStrike" cap="none" baseline="0">
              <a:solidFill>
                <a:schemeClr val="dk1"/>
              </a:solidFill>
              <a:latin typeface="Arial"/>
              <a:ea typeface="Arial"/>
              <a:cs typeface="Arial"/>
              <a:sym typeface="Arial"/>
            </a:endParaRPr>
          </a:p>
        </p:txBody>
      </p:sp>
      <p:pic>
        <p:nvPicPr>
          <p:cNvPr id="159" name="Shape 159"/>
          <p:cNvPicPr preferRelativeResize="0"/>
          <p:nvPr/>
        </p:nvPicPr>
        <p:blipFill rotWithShape="1">
          <a:blip r:embed="rId3">
            <a:alphaModFix/>
          </a:blip>
          <a:srcRect/>
          <a:stretch/>
        </p:blipFill>
        <p:spPr>
          <a:xfrm>
            <a:off x="2787467" y="2779190"/>
            <a:ext cx="2074368" cy="1469580"/>
          </a:xfrm>
          <a:prstGeom prst="rect">
            <a:avLst/>
          </a:prstGeom>
          <a:noFill/>
          <a:ln w="38100" cap="sq">
            <a:solidFill>
              <a:srgbClr val="000000"/>
            </a:solidFill>
            <a:prstDash val="solid"/>
            <a:miter/>
            <a:headEnd type="none" w="med" len="med"/>
            <a:tailEnd type="none" w="med" len="med"/>
          </a:ln>
        </p:spPr>
      </p:pic>
      <p:pic>
        <p:nvPicPr>
          <p:cNvPr id="160" name="Shape 160"/>
          <p:cNvPicPr preferRelativeResize="0"/>
          <p:nvPr/>
        </p:nvPicPr>
        <p:blipFill rotWithShape="1">
          <a:blip r:embed="rId4">
            <a:alphaModFix/>
          </a:blip>
          <a:srcRect/>
          <a:stretch/>
        </p:blipFill>
        <p:spPr>
          <a:xfrm>
            <a:off x="3034092" y="4710976"/>
            <a:ext cx="1581116" cy="1950043"/>
          </a:xfrm>
          <a:prstGeom prst="rect">
            <a:avLst/>
          </a:prstGeom>
          <a:noFill/>
          <a:ln w="38100" cap="sq">
            <a:solidFill>
              <a:srgbClr val="000000"/>
            </a:solidFill>
            <a:prstDash val="solid"/>
            <a:miter/>
            <a:headEnd type="none" w="med" len="med"/>
            <a:tailEnd type="none" w="med" len="med"/>
          </a:ln>
        </p:spPr>
      </p:pic>
      <p:pic>
        <p:nvPicPr>
          <p:cNvPr id="161" name="Shape 161"/>
          <p:cNvPicPr preferRelativeResize="0"/>
          <p:nvPr/>
        </p:nvPicPr>
        <p:blipFill rotWithShape="1">
          <a:blip r:embed="rId5">
            <a:alphaModFix/>
          </a:blip>
          <a:srcRect/>
          <a:stretch/>
        </p:blipFill>
        <p:spPr>
          <a:xfrm>
            <a:off x="7010397" y="2779190"/>
            <a:ext cx="2247744" cy="1495770"/>
          </a:xfrm>
          <a:prstGeom prst="rect">
            <a:avLst/>
          </a:prstGeom>
          <a:noFill/>
          <a:ln w="38100" cap="sq">
            <a:solidFill>
              <a:srgbClr val="000000"/>
            </a:solidFill>
            <a:prstDash val="solid"/>
            <a:miter/>
            <a:headEnd type="none" w="med" len="med"/>
            <a:tailEnd type="none" w="med" len="med"/>
          </a:ln>
        </p:spPr>
      </p:pic>
      <p:pic>
        <p:nvPicPr>
          <p:cNvPr id="162" name="Shape 162"/>
          <p:cNvPicPr preferRelativeResize="0"/>
          <p:nvPr/>
        </p:nvPicPr>
        <p:blipFill rotWithShape="1">
          <a:blip r:embed="rId6">
            <a:alphaModFix/>
          </a:blip>
          <a:srcRect/>
          <a:stretch/>
        </p:blipFill>
        <p:spPr>
          <a:xfrm>
            <a:off x="7246128" y="4699689"/>
            <a:ext cx="1776283" cy="1848948"/>
          </a:xfrm>
          <a:prstGeom prst="rect">
            <a:avLst/>
          </a:prstGeom>
          <a:noFill/>
          <a:ln w="38100" cap="sq">
            <a:solidFill>
              <a:srgbClr val="000000"/>
            </a:solidFill>
            <a:prstDash val="solid"/>
            <a:miter/>
            <a:headEnd type="none" w="med" len="med"/>
            <a:tailEnd type="none" w="med" len="med"/>
          </a:ln>
        </p:spPr>
      </p:pic>
      <p:pic>
        <p:nvPicPr>
          <p:cNvPr id="163" name="Shape 163"/>
          <p:cNvPicPr preferRelativeResize="0"/>
          <p:nvPr/>
        </p:nvPicPr>
        <p:blipFill rotWithShape="1">
          <a:blip r:embed="rId7">
            <a:alphaModFix/>
          </a:blip>
          <a:srcRect/>
          <a:stretch/>
        </p:blipFill>
        <p:spPr>
          <a:xfrm>
            <a:off x="184248" y="1355733"/>
            <a:ext cx="1003107" cy="1167719"/>
          </a:xfrm>
          <a:prstGeom prst="rect">
            <a:avLst/>
          </a:prstGeom>
          <a:noFill/>
          <a:ln>
            <a:noFill/>
          </a:ln>
        </p:spPr>
      </p:pic>
      <p:sp>
        <p:nvSpPr>
          <p:cNvPr id="164" name="Shape 164"/>
          <p:cNvSpPr txBox="1"/>
          <p:nvPr/>
        </p:nvSpPr>
        <p:spPr>
          <a:xfrm>
            <a:off x="2420813" y="2752561"/>
            <a:ext cx="2807675" cy="1569660"/>
          </a:xfrm>
          <a:prstGeom prst="rect">
            <a:avLst/>
          </a:prstGeom>
          <a:noFill/>
          <a:ln>
            <a:noFill/>
          </a:ln>
        </p:spPr>
        <p:txBody>
          <a:bodyPr lIns="91425" tIns="45700" rIns="91425" bIns="45700" anchor="t" anchorCtr="0">
            <a:noAutofit/>
          </a:bodyPr>
          <a:lstStyle/>
          <a:p>
            <a:pPr marL="127000" marR="215900" lvl="0" indent="0" algn="ctr" rtl="0">
              <a:lnSpc>
                <a:spcPct val="100000"/>
              </a:lnSpc>
              <a:spcBef>
                <a:spcPts val="0"/>
              </a:spcBef>
              <a:spcAft>
                <a:spcPts val="3600"/>
              </a:spcAft>
              <a:buSzPct val="25000"/>
              <a:buNone/>
            </a:pPr>
            <a:r>
              <a:rPr lang="en-US" sz="2400">
                <a:solidFill>
                  <a:schemeClr val="dk1"/>
                </a:solidFill>
              </a:rPr>
              <a:t>HAZ CITA EN CLÍNICA CABRINI</a:t>
            </a:r>
          </a:p>
        </p:txBody>
      </p:sp>
      <p:sp>
        <p:nvSpPr>
          <p:cNvPr id="165" name="Shape 165"/>
          <p:cNvSpPr txBox="1"/>
          <p:nvPr/>
        </p:nvSpPr>
        <p:spPr>
          <a:xfrm>
            <a:off x="1659383" y="5004312"/>
            <a:ext cx="4677586" cy="830996"/>
          </a:xfrm>
          <a:prstGeom prst="rect">
            <a:avLst/>
          </a:prstGeom>
          <a:noFill/>
          <a:ln>
            <a:noFill/>
          </a:ln>
        </p:spPr>
        <p:txBody>
          <a:bodyPr lIns="91425" tIns="45700" rIns="91425" bIns="45700" anchor="t" anchorCtr="0">
            <a:noAutofit/>
          </a:bodyPr>
          <a:lstStyle/>
          <a:p>
            <a:pPr marL="127000" marR="215900" lvl="0" indent="0" algn="ctr" rtl="0">
              <a:lnSpc>
                <a:spcPct val="100000"/>
              </a:lnSpc>
              <a:spcBef>
                <a:spcPts val="0"/>
              </a:spcBef>
              <a:spcAft>
                <a:spcPts val="3600"/>
              </a:spcAft>
              <a:buSzPct val="25000"/>
              <a:buNone/>
            </a:pPr>
            <a:r>
              <a:rPr lang="en-US" sz="2400">
                <a:solidFill>
                  <a:schemeClr val="dk1"/>
                </a:solidFill>
              </a:rPr>
              <a:t>vaya en línea</a:t>
            </a:r>
            <a:r>
              <a:rPr lang="en-US" sz="2400" b="0" i="0" u="none" strike="noStrike" cap="none" baseline="0">
                <a:solidFill>
                  <a:schemeClr val="dk1"/>
                </a:solidFill>
                <a:latin typeface="Arial"/>
                <a:ea typeface="Arial"/>
                <a:cs typeface="Arial"/>
                <a:sym typeface="Arial"/>
              </a:rPr>
              <a:t>:  </a:t>
            </a:r>
            <a:r>
              <a:rPr lang="en-US" sz="2400" b="0" i="0" u="sng" strike="noStrike" cap="none" baseline="0">
                <a:solidFill>
                  <a:schemeClr val="hlink"/>
                </a:solidFill>
                <a:latin typeface="Arial"/>
                <a:ea typeface="Arial"/>
                <a:cs typeface="Arial"/>
                <a:sym typeface="Arial"/>
                <a:hlinkClick r:id="rId8"/>
              </a:rPr>
              <a:t>www.HealthyMichiganPlan.org</a:t>
            </a:r>
            <a:r>
              <a:rPr lang="en-US" sz="2400" b="0" i="0" u="none" strike="noStrike" cap="none" baseline="0">
                <a:solidFill>
                  <a:schemeClr val="dk1"/>
                </a:solidFill>
                <a:latin typeface="Arial"/>
                <a:ea typeface="Arial"/>
                <a:cs typeface="Arial"/>
                <a:sym typeface="Arial"/>
              </a:rPr>
              <a:t> </a:t>
            </a:r>
          </a:p>
        </p:txBody>
      </p:sp>
      <p:sp>
        <p:nvSpPr>
          <p:cNvPr id="166" name="Shape 166"/>
          <p:cNvSpPr txBox="1"/>
          <p:nvPr/>
        </p:nvSpPr>
        <p:spPr>
          <a:xfrm>
            <a:off x="6847661" y="3097681"/>
            <a:ext cx="2573212" cy="830996"/>
          </a:xfrm>
          <a:prstGeom prst="rect">
            <a:avLst/>
          </a:prstGeom>
          <a:noFill/>
          <a:ln>
            <a:noFill/>
          </a:ln>
        </p:spPr>
        <p:txBody>
          <a:bodyPr lIns="91425" tIns="45700" rIns="91425" bIns="45700" anchor="t" anchorCtr="0">
            <a:noAutofit/>
          </a:bodyPr>
          <a:lstStyle/>
          <a:p>
            <a:pPr marL="127000" marR="215900" lvl="0" indent="0" algn="ctr" rtl="0">
              <a:lnSpc>
                <a:spcPct val="100000"/>
              </a:lnSpc>
              <a:spcBef>
                <a:spcPts val="0"/>
              </a:spcBef>
              <a:spcAft>
                <a:spcPts val="3600"/>
              </a:spcAft>
              <a:buSzPct val="25000"/>
              <a:buNone/>
            </a:pPr>
            <a:r>
              <a:rPr lang="en-US" sz="2400">
                <a:solidFill>
                  <a:schemeClr val="dk1"/>
                </a:solidFill>
              </a:rPr>
              <a:t>llame al </a:t>
            </a:r>
            <a:r>
              <a:rPr lang="en-US" sz="2400" b="0" i="0" u="none" strike="noStrike" cap="none" baseline="0">
                <a:solidFill>
                  <a:schemeClr val="dk1"/>
                </a:solidFill>
                <a:latin typeface="Arial"/>
                <a:ea typeface="Arial"/>
                <a:cs typeface="Arial"/>
                <a:sym typeface="Arial"/>
              </a:rPr>
              <a:t>855.789.5610</a:t>
            </a:r>
          </a:p>
        </p:txBody>
      </p:sp>
      <p:sp>
        <p:nvSpPr>
          <p:cNvPr id="167" name="Shape 167"/>
          <p:cNvSpPr txBox="1"/>
          <p:nvPr/>
        </p:nvSpPr>
        <p:spPr>
          <a:xfrm>
            <a:off x="6665860" y="4710976"/>
            <a:ext cx="3194540" cy="1569660"/>
          </a:xfrm>
          <a:prstGeom prst="rect">
            <a:avLst/>
          </a:prstGeom>
          <a:noFill/>
          <a:ln>
            <a:noFill/>
          </a:ln>
        </p:spPr>
        <p:txBody>
          <a:bodyPr lIns="91425" tIns="45700" rIns="91425" bIns="45700" anchor="t" anchorCtr="0">
            <a:noAutofit/>
          </a:bodyPr>
          <a:lstStyle/>
          <a:p>
            <a:pPr marL="127000" marR="215900" lvl="0" indent="0" algn="ctr" rtl="0">
              <a:lnSpc>
                <a:spcPct val="100000"/>
              </a:lnSpc>
              <a:spcBef>
                <a:spcPts val="0"/>
              </a:spcBef>
              <a:spcAft>
                <a:spcPts val="3600"/>
              </a:spcAft>
              <a:buSzPct val="25000"/>
              <a:buNone/>
            </a:pPr>
            <a:r>
              <a:rPr lang="en-US" sz="2400">
                <a:solidFill>
                  <a:schemeClr val="dk1"/>
                </a:solidFill>
              </a:rPr>
              <a:t>Inscribirse en el Departamento de Servicios Humanos</a:t>
            </a:r>
            <a:r>
              <a:rPr lang="en-US" sz="2400" b="0" i="0" u="none" strike="noStrike" cap="none" baseline="0">
                <a:solidFill>
                  <a:schemeClr val="dk1"/>
                </a:solidFill>
                <a:latin typeface="Arial"/>
                <a:ea typeface="Arial"/>
                <a:cs typeface="Arial"/>
                <a:sym typeface="Arial"/>
              </a:rPr>
              <a:t> Office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9"/>
                                        </p:tgtEl>
                                      </p:cBhvr>
                                    </p:animEffect>
                                    <p:set>
                                      <p:cBhvr>
                                        <p:cTn id="7" dur="1" fill="hold">
                                          <p:stCondLst>
                                            <p:cond delay="500"/>
                                          </p:stCondLst>
                                        </p:cTn>
                                        <p:tgtEl>
                                          <p:spTgt spid="15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1"/>
                                        <p:tgtEl>
                                          <p:spTgt spid="1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1"/>
                                        </p:tgtEl>
                                      </p:cBhvr>
                                    </p:animEffect>
                                    <p:set>
                                      <p:cBhvr>
                                        <p:cTn id="17" dur="1" fill="hold">
                                          <p:stCondLst>
                                            <p:cond delay="500"/>
                                          </p:stCondLst>
                                        </p:cTn>
                                        <p:tgtEl>
                                          <p:spTgt spid="16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gtEl>
                                        <p:attrNameLst>
                                          <p:attrName>style.visibility</p:attrName>
                                        </p:attrNameLst>
                                      </p:cBhvr>
                                      <p:to>
                                        <p:strVal val="visible"/>
                                      </p:to>
                                    </p:set>
                                    <p:animEffect transition="in" filter="fade">
                                      <p:cBhvr>
                                        <p:cTn id="22" dur="1"/>
                                        <p:tgtEl>
                                          <p:spTgt spid="1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0"/>
                                        </p:tgtEl>
                                      </p:cBhvr>
                                    </p:animEffect>
                                    <p:set>
                                      <p:cBhvr>
                                        <p:cTn id="27" dur="1" fill="hold">
                                          <p:stCondLst>
                                            <p:cond delay="500"/>
                                          </p:stCondLst>
                                        </p:cTn>
                                        <p:tgtEl>
                                          <p:spTgt spid="16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gtEl>
                                        <p:attrNameLst>
                                          <p:attrName>style.visibility</p:attrName>
                                        </p:attrNameLst>
                                      </p:cBhvr>
                                      <p:to>
                                        <p:strVal val="visible"/>
                                      </p:to>
                                    </p:set>
                                    <p:animEffect transition="in" filter="fade">
                                      <p:cBhvr>
                                        <p:cTn id="32" dur="1"/>
                                        <p:tgtEl>
                                          <p:spTgt spid="16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62"/>
                                        </p:tgtEl>
                                      </p:cBhvr>
                                    </p:animEffect>
                                    <p:set>
                                      <p:cBhvr>
                                        <p:cTn id="37" dur="1" fill="hold">
                                          <p:stCondLst>
                                            <p:cond delay="500"/>
                                          </p:stCondLst>
                                        </p:cTn>
                                        <p:tgtEl>
                                          <p:spTgt spid="16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7"/>
                                        </p:tgtEl>
                                        <p:attrNameLst>
                                          <p:attrName>style.visibility</p:attrName>
                                        </p:attrNameLst>
                                      </p:cBhvr>
                                      <p:to>
                                        <p:strVal val="visible"/>
                                      </p:to>
                                    </p:set>
                                    <p:animEffect transition="in" filter="fade">
                                      <p:cBhvr>
                                        <p:cTn id="42" dur="1"/>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961292" y="380264"/>
            <a:ext cx="109727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a:solidFill>
                  <a:schemeClr val="dk2"/>
                </a:solidFill>
              </a:rPr>
              <a:t>Después de inscribirse</a:t>
            </a:r>
            <a:r>
              <a:rPr lang="en-US" sz="4400" b="0" i="0" u="none" strike="noStrike" cap="none" baseline="0">
                <a:solidFill>
                  <a:schemeClr val="dk2"/>
                </a:solidFill>
                <a:latin typeface="Arial"/>
                <a:ea typeface="Arial"/>
                <a:cs typeface="Arial"/>
                <a:sym typeface="Arial"/>
              </a:rPr>
              <a:t>…</a:t>
            </a:r>
          </a:p>
        </p:txBody>
      </p:sp>
      <p:sp>
        <p:nvSpPr>
          <p:cNvPr id="173" name="Shape 173"/>
          <p:cNvSpPr txBox="1">
            <a:spLocks noGrp="1"/>
          </p:cNvSpPr>
          <p:nvPr>
            <p:ph type="body" idx="1"/>
          </p:nvPr>
        </p:nvSpPr>
        <p:spPr>
          <a:xfrm>
            <a:off x="1407650" y="1370875"/>
            <a:ext cx="7122600" cy="5130599"/>
          </a:xfrm>
          <a:prstGeom prst="rect">
            <a:avLst/>
          </a:prstGeom>
          <a:noFill/>
          <a:ln>
            <a:noFill/>
          </a:ln>
        </p:spPr>
        <p:txBody>
          <a:bodyPr lIns="91425" tIns="45700" rIns="91425" bIns="45700" anchor="t" anchorCtr="0">
            <a:noAutofit/>
          </a:bodyPr>
          <a:lstStyle/>
          <a:p>
            <a:pPr marL="127000" marR="215900" lvl="0" indent="0" algn="l" rtl="0">
              <a:lnSpc>
                <a:spcPct val="90000"/>
              </a:lnSpc>
              <a:spcBef>
                <a:spcPts val="0"/>
              </a:spcBef>
              <a:spcAft>
                <a:spcPts val="0"/>
              </a:spcAft>
              <a:buClr>
                <a:schemeClr val="dk1"/>
              </a:buClr>
              <a:buSzPct val="25000"/>
              <a:buFont typeface="Arial"/>
              <a:buNone/>
            </a:pPr>
            <a:r>
              <a:rPr lang="en-US" sz="2400" b="1">
                <a:solidFill>
                  <a:schemeClr val="dk1"/>
                </a:solidFill>
              </a:rPr>
              <a:t>Cuatro cosas</a:t>
            </a:r>
            <a:r>
              <a:rPr lang="en-US" sz="2400" b="1" i="0" u="none" strike="noStrike" cap="none" baseline="0">
                <a:solidFill>
                  <a:schemeClr val="dk1"/>
                </a:solidFill>
                <a:latin typeface="Arial"/>
                <a:ea typeface="Arial"/>
                <a:cs typeface="Arial"/>
                <a:sym typeface="Arial"/>
              </a:rPr>
              <a:t>:</a:t>
            </a:r>
          </a:p>
          <a:p>
            <a:pPr marL="641350" marR="215900" lvl="0" indent="-514350" algn="l" rtl="0">
              <a:lnSpc>
                <a:spcPct val="90000"/>
              </a:lnSpc>
              <a:spcBef>
                <a:spcPts val="1100"/>
              </a:spcBef>
              <a:spcAft>
                <a:spcPts val="0"/>
              </a:spcAft>
              <a:buClr>
                <a:schemeClr val="dk1"/>
              </a:buClr>
              <a:buSzPct val="100000"/>
              <a:buFont typeface="Arial"/>
              <a:buAutoNum type="arabicPeriod"/>
            </a:pPr>
            <a:r>
              <a:rPr lang="en-US" sz="2400">
                <a:solidFill>
                  <a:schemeClr val="dk1"/>
                </a:solidFill>
              </a:rPr>
              <a:t>Escoja el plan de seguro de salud a través de Michigan Enrolls</a:t>
            </a:r>
          </a:p>
          <a:p>
            <a:pPr marL="641350" marR="215900" lvl="0" indent="-514350" algn="l" rtl="0">
              <a:lnSpc>
                <a:spcPct val="90000"/>
              </a:lnSpc>
              <a:spcBef>
                <a:spcPts val="2400"/>
              </a:spcBef>
              <a:spcAft>
                <a:spcPts val="0"/>
              </a:spcAft>
              <a:buClr>
                <a:schemeClr val="dk1"/>
              </a:buClr>
              <a:buSzPct val="100000"/>
              <a:buFont typeface="Arial"/>
              <a:buAutoNum type="arabicPeriod"/>
            </a:pPr>
            <a:r>
              <a:rPr lang="en-US" sz="2400">
                <a:solidFill>
                  <a:schemeClr val="dk1"/>
                </a:solidFill>
              </a:rPr>
              <a:t>Elija un proveedor de atención primaria (PCP) - Médico</a:t>
            </a:r>
          </a:p>
          <a:p>
            <a:pPr marL="641350" marR="215900" lvl="0" indent="-514350" algn="l" rtl="0">
              <a:lnSpc>
                <a:spcPct val="90000"/>
              </a:lnSpc>
              <a:spcBef>
                <a:spcPts val="2400"/>
              </a:spcBef>
              <a:spcAft>
                <a:spcPts val="0"/>
              </a:spcAft>
              <a:buClr>
                <a:schemeClr val="dk1"/>
              </a:buClr>
              <a:buSzPct val="100000"/>
              <a:buFont typeface="Arial"/>
              <a:buAutoNum type="arabicPeriod"/>
            </a:pPr>
            <a:r>
              <a:rPr lang="en-US" sz="2400">
                <a:solidFill>
                  <a:schemeClr val="dk1"/>
                </a:solidFill>
              </a:rPr>
              <a:t>Hacer una cita con su PCP (Doctor) (debe ser dentro de los 60 días de la elección de su seguro de salud)</a:t>
            </a:r>
          </a:p>
          <a:p>
            <a:pPr marL="641350" marR="215900" lvl="0" indent="-514350" algn="l" rtl="0">
              <a:lnSpc>
                <a:spcPct val="90000"/>
              </a:lnSpc>
              <a:spcBef>
                <a:spcPts val="2400"/>
              </a:spcBef>
              <a:spcAft>
                <a:spcPts val="0"/>
              </a:spcAft>
              <a:buClr>
                <a:schemeClr val="dk1"/>
              </a:buClr>
              <a:buSzPct val="100000"/>
              <a:buFont typeface="Arial"/>
              <a:buAutoNum type="arabicPeriod"/>
            </a:pPr>
            <a:r>
              <a:rPr lang="en-US" sz="2400">
                <a:solidFill>
                  <a:schemeClr val="dk1"/>
                </a:solidFill>
              </a:rPr>
              <a:t>Complete el formulario de Evaluación de  Riesgo de Salud del Plan de Michigan Saludable</a:t>
            </a:r>
          </a:p>
          <a:p>
            <a:pPr marL="182880" marR="0" lvl="0" indent="-53339" algn="l" rtl="0">
              <a:lnSpc>
                <a:spcPct val="90000"/>
              </a:lnSpc>
              <a:spcBef>
                <a:spcPts val="2880"/>
              </a:spcBef>
              <a:buClr>
                <a:schemeClr val="accent1"/>
              </a:buClr>
              <a:buFont typeface="Arial"/>
              <a:buNone/>
            </a:pPr>
            <a:endParaRPr sz="2400" b="0" i="0" u="none" strike="noStrike" cap="none" baseline="0">
              <a:solidFill>
                <a:schemeClr val="dk1"/>
              </a:solidFill>
              <a:latin typeface="Arial"/>
              <a:ea typeface="Arial"/>
              <a:cs typeface="Arial"/>
              <a:sym typeface="Arial"/>
            </a:endParaRPr>
          </a:p>
        </p:txBody>
      </p:sp>
      <p:pic>
        <p:nvPicPr>
          <p:cNvPr id="174" name="Shape 174"/>
          <p:cNvPicPr preferRelativeResize="0"/>
          <p:nvPr/>
        </p:nvPicPr>
        <p:blipFill rotWithShape="1">
          <a:blip r:embed="rId3">
            <a:alphaModFix/>
          </a:blip>
          <a:srcRect/>
          <a:stretch/>
        </p:blipFill>
        <p:spPr>
          <a:xfrm>
            <a:off x="354162" y="1727132"/>
            <a:ext cx="1005899" cy="1164299"/>
          </a:xfrm>
          <a:prstGeom prst="rect">
            <a:avLst/>
          </a:prstGeom>
          <a:noFill/>
          <a:ln>
            <a:noFill/>
          </a:ln>
        </p:spPr>
      </p:pic>
      <p:pic>
        <p:nvPicPr>
          <p:cNvPr id="175" name="Shape 175"/>
          <p:cNvPicPr preferRelativeResize="0"/>
          <p:nvPr/>
        </p:nvPicPr>
        <p:blipFill rotWithShape="1">
          <a:blip r:embed="rId4">
            <a:alphaModFix/>
          </a:blip>
          <a:srcRect l="25441" t="18660" r="23535" b="9433"/>
          <a:stretch/>
        </p:blipFill>
        <p:spPr>
          <a:xfrm>
            <a:off x="9426196" y="4909451"/>
            <a:ext cx="1616077" cy="1281091"/>
          </a:xfrm>
          <a:prstGeom prst="rect">
            <a:avLst/>
          </a:prstGeom>
          <a:noFill/>
          <a:ln w="38100" cap="sq">
            <a:solidFill>
              <a:srgbClr val="000000"/>
            </a:solidFill>
            <a:prstDash val="solid"/>
            <a:miter/>
            <a:headEnd type="none" w="med" len="med"/>
            <a:tailEnd type="none" w="med" len="med"/>
          </a:ln>
        </p:spPr>
      </p:pic>
      <p:pic>
        <p:nvPicPr>
          <p:cNvPr id="176" name="Shape 176"/>
          <p:cNvPicPr preferRelativeResize="0"/>
          <p:nvPr/>
        </p:nvPicPr>
        <p:blipFill rotWithShape="1">
          <a:blip r:embed="rId5">
            <a:alphaModFix/>
          </a:blip>
          <a:srcRect/>
          <a:stretch/>
        </p:blipFill>
        <p:spPr>
          <a:xfrm>
            <a:off x="9426196" y="701914"/>
            <a:ext cx="1449671" cy="1025217"/>
          </a:xfrm>
          <a:prstGeom prst="rect">
            <a:avLst/>
          </a:prstGeom>
          <a:noFill/>
          <a:ln w="38100" cap="sq">
            <a:solidFill>
              <a:srgbClr val="000000"/>
            </a:solidFill>
            <a:prstDash val="solid"/>
            <a:miter/>
            <a:headEnd type="none" w="med" len="med"/>
            <a:tailEnd type="none" w="med" len="med"/>
          </a:ln>
        </p:spPr>
      </p:pic>
      <p:pic>
        <p:nvPicPr>
          <p:cNvPr id="177" name="Shape 177"/>
          <p:cNvPicPr preferRelativeResize="0"/>
          <p:nvPr/>
        </p:nvPicPr>
        <p:blipFill rotWithShape="1">
          <a:blip r:embed="rId6">
            <a:alphaModFix/>
          </a:blip>
          <a:srcRect/>
          <a:stretch/>
        </p:blipFill>
        <p:spPr>
          <a:xfrm>
            <a:off x="9426196" y="2048783"/>
            <a:ext cx="1525496" cy="1144122"/>
          </a:xfrm>
          <a:prstGeom prst="rect">
            <a:avLst/>
          </a:prstGeom>
          <a:noFill/>
          <a:ln w="38100" cap="sq">
            <a:solidFill>
              <a:srgbClr val="000000"/>
            </a:solidFill>
            <a:prstDash val="solid"/>
            <a:miter/>
            <a:headEnd type="none" w="med" len="med"/>
            <a:tailEnd type="none" w="med" len="med"/>
          </a:ln>
        </p:spPr>
      </p:pic>
      <p:pic>
        <p:nvPicPr>
          <p:cNvPr id="178" name="Shape 178"/>
          <p:cNvPicPr preferRelativeResize="0"/>
          <p:nvPr/>
        </p:nvPicPr>
        <p:blipFill rotWithShape="1">
          <a:blip r:embed="rId7">
            <a:alphaModFix/>
          </a:blip>
          <a:srcRect/>
          <a:stretch/>
        </p:blipFill>
        <p:spPr>
          <a:xfrm>
            <a:off x="9426196" y="3385378"/>
            <a:ext cx="1616077" cy="11792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Clar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4485</Words>
  <Application>Microsoft Office PowerPoint</Application>
  <PresentationFormat>Widescreen</PresentationFormat>
  <Paragraphs>402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vt:lpstr>
      <vt:lpstr>Courier New</vt:lpstr>
      <vt:lpstr>Droid Serif</vt:lpstr>
      <vt:lpstr>Wingdings</vt:lpstr>
      <vt:lpstr>Clarity</vt:lpstr>
      <vt:lpstr>COMO OBTENER Y USAR SU SEGURO DE SALUD</vt:lpstr>
      <vt:lpstr>PowerPoint Presentation</vt:lpstr>
      <vt:lpstr>PowerPoint Presentation</vt:lpstr>
      <vt:lpstr>Visit: www.HealthyMichiganPlan.org </vt:lpstr>
      <vt:lpstr>¿Qué se obtiene con el Plan de Michigan saludable?</vt:lpstr>
      <vt:lpstr>What do you get with the Healthy Michigan Plan?</vt:lpstr>
      <vt:lpstr>Otras cosas que se pueden obtener</vt:lpstr>
      <vt:lpstr>Cómo conseguir el Plan de Michigan Saludable</vt:lpstr>
      <vt:lpstr>Después de inscribirse…</vt:lpstr>
      <vt:lpstr>1er Paso: Elija un Plan de Seguro de Salud</vt:lpstr>
      <vt:lpstr>2º Paso: Elija un proveedor </vt:lpstr>
      <vt:lpstr>A Atención Primaria</vt:lpstr>
      <vt:lpstr>3er Paso: Hacer Una Cita</vt:lpstr>
      <vt:lpstr>4º Paso: Completa HRA</vt:lpstr>
      <vt:lpstr>¿Tengo que pagar algo?</vt:lpstr>
      <vt:lpstr>Los Co- pagos - ¿Cuándo se pagan?</vt:lpstr>
      <vt:lpstr>Los Co-Pagos - Cuando no se pagan?</vt:lpstr>
      <vt:lpstr>¿Luego, qué pasa?</vt:lpstr>
      <vt:lpstr>Mirando más de cerca a su Seguro</vt:lpstr>
      <vt:lpstr>A Atención Primaria</vt:lpstr>
      <vt:lpstr>B Atención de Urgencias</vt:lpstr>
      <vt:lpstr>C Atención de emergencia</vt:lpstr>
      <vt:lpstr>María va a la farmacia</vt:lpstr>
      <vt:lpstr>Seguro de Salud para Niños</vt:lpstr>
      <vt:lpstr>Medicare vs Medicaid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OBTENER Y USAR SU SEGURO DE SALUD</dc:title>
  <dc:creator>KHerron</dc:creator>
  <cp:lastModifiedBy>KHerron</cp:lastModifiedBy>
  <cp:revision>2</cp:revision>
  <dcterms:modified xsi:type="dcterms:W3CDTF">2015-06-05T13:02:13Z</dcterms:modified>
</cp:coreProperties>
</file>